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12"/>
  </p:notesMasterIdLst>
  <p:sldIdLst>
    <p:sldId id="276" r:id="rId5"/>
    <p:sldId id="279" r:id="rId6"/>
    <p:sldId id="338" r:id="rId7"/>
    <p:sldId id="335" r:id="rId8"/>
    <p:sldId id="280" r:id="rId9"/>
    <p:sldId id="281" r:id="rId10"/>
    <p:sldId id="33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Wilhelm, Selvan" initials="WS" lastIdx="16" clrIdx="6"/>
  <p:cmAuthor id="1" name="Microsoft Office User" initials="Office" lastIdx="159" clrIdx="0"/>
  <p:cmAuthor id="2" name="Microsoft Office User" initials="Office [2]" lastIdx="1" clrIdx="1"/>
  <p:cmAuthor id="3" name="Microsoft Office User" initials="Office [3]" lastIdx="1" clrIdx="2"/>
  <p:cmAuthor id="4" name="Kerry Barton" initials="KB" lastIdx="13" clrIdx="3"/>
  <p:cmAuthor id="5" name="Microsoft Office User" initials="MOU" lastIdx="10" clrIdx="4"/>
  <p:cmAuthor id="6" name="Linda Behzad" initials="" lastIdx="16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0602"/>
    <a:srgbClr val="0B3851"/>
    <a:srgbClr val="5A7E92"/>
    <a:srgbClr val="E6E6E6"/>
    <a:srgbClr val="6EC5B6"/>
    <a:srgbClr val="63C7B7"/>
    <a:srgbClr val="6EC6B6"/>
    <a:srgbClr val="6EC6B7"/>
    <a:srgbClr val="0099D8"/>
    <a:srgbClr val="275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9" autoAdjust="0"/>
    <p:restoredTop sz="95905" autoAdjust="0"/>
  </p:normalViewPr>
  <p:slideViewPr>
    <p:cSldViewPr snapToGrid="0" snapToObjects="1">
      <p:cViewPr varScale="1">
        <p:scale>
          <a:sx n="75" d="100"/>
          <a:sy n="75" d="100"/>
        </p:scale>
        <p:origin x="444" y="72"/>
      </p:cViewPr>
      <p:guideLst>
        <p:guide orient="horz" pos="9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171FE-4011-2944-933A-C1DCB8D01420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26D18-D4E6-F540-AB59-D0357B42C1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1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file://localhost/Volumes/WIP/Molex/1_Logos_Corporate-Art/BRANDING%20ELEMENTS/Logos/Molex%20Logo/Molex_ea0437_RGB.png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sv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file://localhost/Volumes/WIP/Molex/1_Logos_Corporate-Art/BRANDING%20ELEMENTS/Logos/Molex%20Logo/Molex_ea0437_RGB.png" TargetMode="Externa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sv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file://localhost/Volumes/WIP/Molex/1_Logos_Corporate-Art/BRANDING%20ELEMENTS/Logos/Molex%20Logo/Molex_ea0437_RGB.png" TargetMode="Externa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file://localhost/Volumes/WIP/Molex/1_Logos_Corporate-Art/BRANDING%20ELEMENTS/Logos/Molex%20Logo/Molex_ea0437_RGB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Relationship Id="rId6" Type="http://schemas.openxmlformats.org/officeDocument/2006/relationships/image" Target="file://localhost/Volumes/WIP/Molex/1_Logos_Corporate-Art/BRANDING%20ELEMENTS/Logos/Molex%20Logo/Molex_ea0437_RGB.png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Relationship Id="rId6" Type="http://schemas.openxmlformats.org/officeDocument/2006/relationships/image" Target="file://localhost/Volumes/WIP/Molex/1_Logos_Corporate-Art/BRANDING%20ELEMENTS/Logos/Molex%20Logo/Molex_ea0437_RGB.png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file://localhost/Volumes/WIP/Molex/1_Logos_Corporate-Art/BRANDING%20ELEMENTS/Logos/Molex%20Logo/Molex_ea0437_RGB.png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6" Type="http://schemas.openxmlformats.org/officeDocument/2006/relationships/image" Target="file://localhost/Volumes/WIP/Molex/1_Logos_Corporate-Art/BRANDING%20ELEMENTS/Logos/Molex%20Logo/Molex_ea0437_RGB.png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Relationship Id="rId6" Type="http://schemas.openxmlformats.org/officeDocument/2006/relationships/image" Target="file://localhost/Volumes/WIP/Molex/1_Logos_Corporate-Art/BRANDING%20ELEMENTS/Logos/Molex%20Logo/Molex_ea0437_RGB.png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file://localhost/Volumes/WIP/Molex/1_Logos_Corporate-Art/BRANDING%20ELEMENTS/Logos/Molex%20Logo/Molex_ea0437_RGB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Relationship Id="rId6" Type="http://schemas.openxmlformats.org/officeDocument/2006/relationships/image" Target="file://localhost/Volumes/WIP/Molex/1_Logos_Corporate-Art/BRANDING%20ELEMENTS/Logos/Molex%20Logo/Molex_ea0437_RGB.png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WIP/Molex/1_Logos_Corporate-Art/BRANDING%20ELEMENTS/Logos/Molex%20Logo/Molex_ea0437_RG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file://localhost/Volumes/WIP/Molex/1_Logos_Corporate-Art/BRANDING%20ELEMENTS/Logos/Molex%20Logo/Molex_ea0437_RGB.png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file://localhost/Volumes/WIP/Molex/1_Logos_Corporate-Art/BRANDING%20ELEMENTS/Logos/Molex%20Logo/Molex_ea0437_RGB.png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file://localhost/Volumes/WIP/Molex/1_Logos_Corporate-Art/BRANDING%20ELEMENTS/Logos/Molex%20Logo/Molex_ea0437_RGB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file://localhost/Volumes/WIP/Molex/1_Logos_Corporate-Art/BRANDING%20ELEMENTS/Logos/Molex%20Logo/Molex_ea0437_RGB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file://localhost/Volumes/WIP/Molex/1_Logos_Corporate-Art/BRANDING%20ELEMENTS/Logos/Molex%20Logo/Molex_ea0437_RGB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file://localhost/Volumes/WIP/Molex/1_Logos_Corporate-Art/BRANDING%20ELEMENTS/Logos/Molex%20Logo/Molex_ea0437_RGB.png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6815423-9C57-E143-8DA2-9CBA5B633DEF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Molex_Red.png">
            <a:extLst>
              <a:ext uri="{FF2B5EF4-FFF2-40B4-BE49-F238E27FC236}">
                <a16:creationId xmlns:a16="http://schemas.microsoft.com/office/drawing/2014/main" id="{F8F0A3F9-0C81-D146-978A-1C9E18D893D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6932" y="5943600"/>
            <a:ext cx="1907172" cy="47466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D64DBC-1DA8-834D-9577-C037D8710D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3214" y="5763898"/>
            <a:ext cx="3625881" cy="8733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03C98EA-9C35-1D4D-9D2F-1236B4115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70484"/>
            <a:ext cx="6115879" cy="1111845"/>
          </a:xfrm>
          <a:prstGeom prst="rect">
            <a:avLst/>
          </a:prstGeom>
        </p:spPr>
        <p:txBody>
          <a:bodyPr wrap="square" tIns="0" bIns="0" anchor="b" anchorCtr="0">
            <a:noAutofit/>
          </a:bodyPr>
          <a:lstStyle>
            <a:lvl1pPr algn="l">
              <a:lnSpc>
                <a:spcPts val="2400"/>
              </a:lnSpc>
              <a:defRPr sz="22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1160B1A-7C13-0845-B559-C502F1D701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4810027"/>
            <a:ext cx="3657600" cy="563697"/>
          </a:xfrm>
          <a:prstGeom prst="rect">
            <a:avLst/>
          </a:prstGeom>
        </p:spPr>
        <p:txBody>
          <a:bodyPr tIns="0" rIns="0" bIns="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1" i="0" cap="all" baseline="0">
                <a:solidFill>
                  <a:schemeClr val="bg1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3A5A3897-51A0-2949-8C37-C9549B02F4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5503758"/>
            <a:ext cx="3623900" cy="267156"/>
          </a:xfrm>
          <a:prstGeom prst="rect">
            <a:avLst/>
          </a:prstGeom>
        </p:spPr>
        <p:txBody>
          <a:bodyPr tIns="0" rIns="0" bIns="0"/>
          <a:lstStyle>
            <a:lvl1pPr marL="0" indent="0">
              <a:buFontTx/>
              <a:buNone/>
              <a:defRPr sz="1100" b="0" i="0" cap="all" baseline="0">
                <a:solidFill>
                  <a:schemeClr val="bg1">
                    <a:alpha val="70000"/>
                  </a:schemeClr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9610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ain&#10;&#10;Description automatically generated">
            <a:extLst>
              <a:ext uri="{FF2B5EF4-FFF2-40B4-BE49-F238E27FC236}">
                <a16:creationId xmlns:a16="http://schemas.microsoft.com/office/drawing/2014/main" id="{F385F6F9-93F2-D64A-8CA7-457E900AA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217" y="-2"/>
            <a:ext cx="12192000" cy="1910445"/>
          </a:xfrm>
          <a:prstGeom prst="rect">
            <a:avLst/>
          </a:prstGeom>
        </p:spPr>
      </p:pic>
      <p:sp>
        <p:nvSpPr>
          <p:cNvPr id="13" name="Google Shape;236;p26">
            <a:extLst>
              <a:ext uri="{FF2B5EF4-FFF2-40B4-BE49-F238E27FC236}">
                <a16:creationId xmlns:a16="http://schemas.microsoft.com/office/drawing/2014/main" id="{F19BAA09-0077-7F4F-9695-23E4BA22F139}"/>
              </a:ext>
            </a:extLst>
          </p:cNvPr>
          <p:cNvSpPr/>
          <p:nvPr userDrawn="1"/>
        </p:nvSpPr>
        <p:spPr>
          <a:xfrm>
            <a:off x="0" y="5443"/>
            <a:ext cx="12192000" cy="1905000"/>
          </a:xfrm>
          <a:prstGeom prst="rect">
            <a:avLst/>
          </a:prstGeom>
          <a:solidFill>
            <a:srgbClr val="5A7E91">
              <a:alpha val="58039"/>
            </a:srgbClr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F66D3A-868C-6049-A591-938CE7359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C756F-BBBF-5C4B-9CF9-6C1074D460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97681-1C8B-E44B-93AE-33F91D5550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998FE7-D14A-6A40-B607-EDBB766CC576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A8A813CF-92F5-F64C-9B0C-84A7E387FFE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2133601"/>
            <a:ext cx="10515600" cy="3733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1513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36;p26">
            <a:extLst>
              <a:ext uri="{FF2B5EF4-FFF2-40B4-BE49-F238E27FC236}">
                <a16:creationId xmlns:a16="http://schemas.microsoft.com/office/drawing/2014/main" id="{69760323-3285-BE43-BA97-4643C76586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71764"/>
            </a:schemeClr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Molex_Red.png">
            <a:extLst>
              <a:ext uri="{FF2B5EF4-FFF2-40B4-BE49-F238E27FC236}">
                <a16:creationId xmlns:a16="http://schemas.microsoft.com/office/drawing/2014/main" id="{11B167E4-44EE-AE4B-92DA-3A088957D766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5" cstate="screen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0383" y="6342177"/>
            <a:ext cx="1252051" cy="311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F66D3A-868C-6049-A591-938CE7359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C756F-BBBF-5C4B-9CF9-6C1074D460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6328525"/>
            <a:ext cx="381000" cy="32526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3997681-1C8B-E44B-93AE-33F91D5550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998FE7-D14A-6A40-B607-EDBB766CC576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A8AB820-2D3B-0242-9FF9-B580FCAD205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2133601"/>
            <a:ext cx="10515600" cy="37338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FA9413E-663B-B44B-A1D0-CC16692BFC3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9783" y="6153338"/>
            <a:ext cx="2925414" cy="7046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041A64-E245-F14F-BDB6-DFF2508B4D0C}"/>
              </a:ext>
            </a:extLst>
          </p:cNvPr>
          <p:cNvSpPr/>
          <p:nvPr userDrawn="1"/>
        </p:nvSpPr>
        <p:spPr>
          <a:xfrm>
            <a:off x="838200" y="6437298"/>
            <a:ext cx="4572000" cy="10772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Molex, LLC</a:t>
            </a:r>
          </a:p>
        </p:txBody>
      </p:sp>
    </p:spTree>
    <p:extLst>
      <p:ext uri="{BB962C8B-B14F-4D97-AF65-F5344CB8AC3E}">
        <p14:creationId xmlns:p14="http://schemas.microsoft.com/office/powerpoint/2010/main" val="1623709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ain&#10;&#10;Description automatically generated">
            <a:extLst>
              <a:ext uri="{FF2B5EF4-FFF2-40B4-BE49-F238E27FC236}">
                <a16:creationId xmlns:a16="http://schemas.microsoft.com/office/drawing/2014/main" id="{81525F65-446D-E640-A077-2E2300B4B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217" y="-1"/>
            <a:ext cx="12192000" cy="6858000"/>
          </a:xfrm>
          <a:prstGeom prst="rect">
            <a:avLst/>
          </a:prstGeom>
        </p:spPr>
      </p:pic>
      <p:sp>
        <p:nvSpPr>
          <p:cNvPr id="6" name="Google Shape;236;p26">
            <a:extLst>
              <a:ext uri="{FF2B5EF4-FFF2-40B4-BE49-F238E27FC236}">
                <a16:creationId xmlns:a16="http://schemas.microsoft.com/office/drawing/2014/main" id="{EC147CF4-222C-D84C-9537-84ABF8E670E0}"/>
              </a:ext>
            </a:extLst>
          </p:cNvPr>
          <p:cNvSpPr/>
          <p:nvPr userDrawn="1"/>
        </p:nvSpPr>
        <p:spPr>
          <a:xfrm>
            <a:off x="0" y="30481"/>
            <a:ext cx="12192000" cy="6827519"/>
          </a:xfrm>
          <a:prstGeom prst="rect">
            <a:avLst/>
          </a:prstGeom>
          <a:solidFill>
            <a:schemeClr val="accent4">
              <a:alpha val="71764"/>
            </a:schemeClr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Molex_Red.png">
            <a:extLst>
              <a:ext uri="{FF2B5EF4-FFF2-40B4-BE49-F238E27FC236}">
                <a16:creationId xmlns:a16="http://schemas.microsoft.com/office/drawing/2014/main" id="{11B167E4-44EE-AE4B-92DA-3A088957D766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5" cstate="screen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0383" y="6342177"/>
            <a:ext cx="1252051" cy="311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F66D3A-868C-6049-A591-938CE7359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C756F-BBBF-5C4B-9CF9-6C1074D460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6328525"/>
            <a:ext cx="381000" cy="32526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3997681-1C8B-E44B-93AE-33F91D5550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998FE7-D14A-6A40-B607-EDBB766CC576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39759CF-E86A-6749-914A-7C01A352916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2133601"/>
            <a:ext cx="10515600" cy="37338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6202FF-8047-6042-936F-B18D7E7D92F5}"/>
              </a:ext>
            </a:extLst>
          </p:cNvPr>
          <p:cNvSpPr/>
          <p:nvPr userDrawn="1"/>
        </p:nvSpPr>
        <p:spPr>
          <a:xfrm>
            <a:off x="838200" y="6437298"/>
            <a:ext cx="4572000" cy="10772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Molex, LLC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6917EF-E11F-2F4C-B554-B701D0AC10D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9783" y="6153338"/>
            <a:ext cx="2925414" cy="7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82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7D1BF5-FB47-714E-89E3-6E8EA60FF1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7878"/>
            <a:ext cx="4483678" cy="6830122"/>
          </a:xfrm>
          <a:prstGeom prst="rect">
            <a:avLst/>
          </a:prstGeom>
        </p:spPr>
      </p:pic>
      <p:sp>
        <p:nvSpPr>
          <p:cNvPr id="8" name="Google Shape;236;p26">
            <a:extLst>
              <a:ext uri="{FF2B5EF4-FFF2-40B4-BE49-F238E27FC236}">
                <a16:creationId xmlns:a16="http://schemas.microsoft.com/office/drawing/2014/main" id="{AE47D497-78A9-F945-92BB-9B5D4BB660B8}"/>
              </a:ext>
            </a:extLst>
          </p:cNvPr>
          <p:cNvSpPr/>
          <p:nvPr userDrawn="1"/>
        </p:nvSpPr>
        <p:spPr>
          <a:xfrm>
            <a:off x="0" y="1"/>
            <a:ext cx="4483100" cy="6857999"/>
          </a:xfrm>
          <a:prstGeom prst="rect">
            <a:avLst/>
          </a:prstGeom>
          <a:solidFill>
            <a:schemeClr val="accent4">
              <a:alpha val="71764"/>
            </a:schemeClr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F66D3A-868C-6049-A591-938CE735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3124200" cy="1387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C756F-BBBF-5C4B-9CF9-6C1074D460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6328525"/>
            <a:ext cx="381000" cy="32526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3997681-1C8B-E44B-93AE-33F91D5550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998FE7-D14A-6A40-B607-EDBB766CC576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E31AAC4-1911-C043-BC7F-C7091CA5C80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29200" y="685800"/>
            <a:ext cx="6477000" cy="48611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1C7676-C223-2545-8B6A-F84041B58723}"/>
              </a:ext>
            </a:extLst>
          </p:cNvPr>
          <p:cNvSpPr/>
          <p:nvPr userDrawn="1"/>
        </p:nvSpPr>
        <p:spPr>
          <a:xfrm>
            <a:off x="838200" y="6437298"/>
            <a:ext cx="4572000" cy="10772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Molex, LLC</a:t>
            </a:r>
          </a:p>
        </p:txBody>
      </p:sp>
    </p:spTree>
    <p:extLst>
      <p:ext uri="{BB962C8B-B14F-4D97-AF65-F5344CB8AC3E}">
        <p14:creationId xmlns:p14="http://schemas.microsoft.com/office/powerpoint/2010/main" val="1691410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Data 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88039B0-E156-EE4E-A000-6F653297E83A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6D84FF-8F3E-A04E-A8A0-860B94283167}"/>
              </a:ext>
            </a:extLst>
          </p:cNvPr>
          <p:cNvSpPr/>
          <p:nvPr userDrawn="1"/>
        </p:nvSpPr>
        <p:spPr>
          <a:xfrm>
            <a:off x="0" y="2"/>
            <a:ext cx="10058400" cy="6857998"/>
          </a:xfrm>
          <a:prstGeom prst="rect">
            <a:avLst/>
          </a:prstGeom>
          <a:solidFill>
            <a:srgbClr val="5A7E91">
              <a:alpha val="6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A2B7FC-4241-A440-8BF8-F52A623A8491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Molex_Red.png">
            <a:extLst>
              <a:ext uri="{FF2B5EF4-FFF2-40B4-BE49-F238E27FC236}">
                <a16:creationId xmlns:a16="http://schemas.microsoft.com/office/drawing/2014/main" id="{E8124228-8D4B-7242-957B-9DE07733C7FC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4238" y="6328322"/>
            <a:ext cx="1252051" cy="31161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299D9-6603-4749-AF95-D6F4DA8512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555252"/>
            <a:ext cx="7658100" cy="736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5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27441FA-87E2-4749-ADC6-3BB6A0716FC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29783" y="6153338"/>
            <a:ext cx="2925414" cy="7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12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Consum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CC23AE-AB9A-D340-B06B-502FD3451B89}"/>
              </a:ext>
            </a:extLst>
          </p:cNvPr>
          <p:cNvSpPr/>
          <p:nvPr userDrawn="1"/>
        </p:nvSpPr>
        <p:spPr>
          <a:xfrm>
            <a:off x="0" y="2"/>
            <a:ext cx="10058400" cy="6857998"/>
          </a:xfrm>
          <a:prstGeom prst="rect">
            <a:avLst/>
          </a:prstGeom>
          <a:solidFill>
            <a:srgbClr val="5A7E91">
              <a:alpha val="6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044E8E3-5910-234D-9E33-DBF33A41CE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9783" y="6153338"/>
            <a:ext cx="2925414" cy="7046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8039B0-E156-EE4E-A000-6F653297E83A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A2B7FC-4241-A440-8BF8-F52A623A8491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Molex_Red.png">
            <a:extLst>
              <a:ext uri="{FF2B5EF4-FFF2-40B4-BE49-F238E27FC236}">
                <a16:creationId xmlns:a16="http://schemas.microsoft.com/office/drawing/2014/main" id="{E8124228-8D4B-7242-957B-9DE07733C7FC}"/>
              </a:ext>
            </a:extLst>
          </p:cNvPr>
          <p:cNvPicPr>
            <a:picLocks noChangeAspect="1"/>
          </p:cNvPicPr>
          <p:nvPr userDrawn="1"/>
        </p:nvPicPr>
        <p:blipFill>
          <a:blip r:embed="rId5" r:link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4238" y="6328322"/>
            <a:ext cx="1252051" cy="31161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299D9-6603-4749-AF95-D6F4DA8512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555252"/>
            <a:ext cx="7658100" cy="736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5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3810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Med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7C2E2F-47EA-B646-96AE-2F4C9F20400B}"/>
              </a:ext>
            </a:extLst>
          </p:cNvPr>
          <p:cNvSpPr/>
          <p:nvPr userDrawn="1"/>
        </p:nvSpPr>
        <p:spPr>
          <a:xfrm>
            <a:off x="0" y="2"/>
            <a:ext cx="10058400" cy="6857998"/>
          </a:xfrm>
          <a:prstGeom prst="rect">
            <a:avLst/>
          </a:prstGeom>
          <a:solidFill>
            <a:srgbClr val="5A7E91">
              <a:alpha val="6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135A55B-E55C-E548-A810-042D560642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9783" y="6153338"/>
            <a:ext cx="2925414" cy="7046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8039B0-E156-EE4E-A000-6F653297E83A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A2B7FC-4241-A440-8BF8-F52A623A8491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Molex_Red.png">
            <a:extLst>
              <a:ext uri="{FF2B5EF4-FFF2-40B4-BE49-F238E27FC236}">
                <a16:creationId xmlns:a16="http://schemas.microsoft.com/office/drawing/2014/main" id="{E8124228-8D4B-7242-957B-9DE07733C7FC}"/>
              </a:ext>
            </a:extLst>
          </p:cNvPr>
          <p:cNvPicPr>
            <a:picLocks noChangeAspect="1"/>
          </p:cNvPicPr>
          <p:nvPr userDrawn="1"/>
        </p:nvPicPr>
        <p:blipFill>
          <a:blip r:embed="rId5" r:link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4238" y="6328322"/>
            <a:ext cx="1252051" cy="31161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299D9-6603-4749-AF95-D6F4DA8512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555252"/>
            <a:ext cx="7658100" cy="736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5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7429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C5D2BC-6D6C-E745-8BD4-B6F163911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911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6B35E2-C870-0A48-8FF0-C1EBC2B10800}"/>
              </a:ext>
            </a:extLst>
          </p:cNvPr>
          <p:cNvSpPr/>
          <p:nvPr userDrawn="1"/>
        </p:nvSpPr>
        <p:spPr>
          <a:xfrm>
            <a:off x="0" y="2"/>
            <a:ext cx="10058400" cy="6857998"/>
          </a:xfrm>
          <a:prstGeom prst="rect">
            <a:avLst/>
          </a:prstGeom>
          <a:solidFill>
            <a:srgbClr val="5A7E91">
              <a:alpha val="6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7FB40DA-AF9A-1D47-92CB-4CC081C678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9783" y="6153338"/>
            <a:ext cx="2925414" cy="7046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8039B0-E156-EE4E-A000-6F653297E83A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A2B7FC-4241-A440-8BF8-F52A623A8491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Molex_Red.png">
            <a:extLst>
              <a:ext uri="{FF2B5EF4-FFF2-40B4-BE49-F238E27FC236}">
                <a16:creationId xmlns:a16="http://schemas.microsoft.com/office/drawing/2014/main" id="{E8124228-8D4B-7242-957B-9DE07733C7FC}"/>
              </a:ext>
            </a:extLst>
          </p:cNvPr>
          <p:cNvPicPr>
            <a:picLocks noChangeAspect="1"/>
          </p:cNvPicPr>
          <p:nvPr userDrawn="1"/>
        </p:nvPicPr>
        <p:blipFill>
          <a:blip r:embed="rId5" r:link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4238" y="6328322"/>
            <a:ext cx="1252051" cy="31161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299D9-6603-4749-AF95-D6F4DA8512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555252"/>
            <a:ext cx="7658100" cy="736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5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9946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Auto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2824BE7-85AC-1449-84EE-24051C3AA0E4}"/>
              </a:ext>
            </a:extLst>
          </p:cNvPr>
          <p:cNvSpPr/>
          <p:nvPr userDrawn="1"/>
        </p:nvSpPr>
        <p:spPr>
          <a:xfrm>
            <a:off x="0" y="2"/>
            <a:ext cx="10058400" cy="6857998"/>
          </a:xfrm>
          <a:prstGeom prst="rect">
            <a:avLst/>
          </a:prstGeom>
          <a:solidFill>
            <a:srgbClr val="5A7E91">
              <a:alpha val="6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BDAAF84-C6E3-8749-B71E-C412921F9E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9783" y="6153338"/>
            <a:ext cx="2925414" cy="7046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8039B0-E156-EE4E-A000-6F653297E83A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A2B7FC-4241-A440-8BF8-F52A623A8491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Molex_Red.png">
            <a:extLst>
              <a:ext uri="{FF2B5EF4-FFF2-40B4-BE49-F238E27FC236}">
                <a16:creationId xmlns:a16="http://schemas.microsoft.com/office/drawing/2014/main" id="{E8124228-8D4B-7242-957B-9DE07733C7FC}"/>
              </a:ext>
            </a:extLst>
          </p:cNvPr>
          <p:cNvPicPr>
            <a:picLocks noChangeAspect="1"/>
          </p:cNvPicPr>
          <p:nvPr userDrawn="1"/>
        </p:nvPicPr>
        <p:blipFill>
          <a:blip r:embed="rId5" r:link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4238" y="6328322"/>
            <a:ext cx="1252051" cy="31161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299D9-6603-4749-AF95-D6F4DA8512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555252"/>
            <a:ext cx="7658100" cy="736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5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5142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Supply Ch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E785BE8-CD0E-7F43-8620-D30A809D5E47}"/>
              </a:ext>
            </a:extLst>
          </p:cNvPr>
          <p:cNvSpPr/>
          <p:nvPr userDrawn="1"/>
        </p:nvSpPr>
        <p:spPr>
          <a:xfrm>
            <a:off x="0" y="2"/>
            <a:ext cx="10058400" cy="6857998"/>
          </a:xfrm>
          <a:prstGeom prst="rect">
            <a:avLst/>
          </a:prstGeom>
          <a:solidFill>
            <a:srgbClr val="5A7E91">
              <a:alpha val="6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EFEF12-8F85-B945-85BA-A51471B0F6A2}"/>
              </a:ext>
            </a:extLst>
          </p:cNvPr>
          <p:cNvSpPr/>
          <p:nvPr userDrawn="1"/>
        </p:nvSpPr>
        <p:spPr>
          <a:xfrm>
            <a:off x="0" y="2366682"/>
            <a:ext cx="12192000" cy="449131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2000">
                <a:schemeClr val="tx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0EBDEA3-36EE-2E49-8B18-E84C5545A6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9783" y="6153338"/>
            <a:ext cx="2925414" cy="7046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8039B0-E156-EE4E-A000-6F653297E83A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A2B7FC-4241-A440-8BF8-F52A623A8491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Molex_Red.png">
            <a:extLst>
              <a:ext uri="{FF2B5EF4-FFF2-40B4-BE49-F238E27FC236}">
                <a16:creationId xmlns:a16="http://schemas.microsoft.com/office/drawing/2014/main" id="{E8124228-8D4B-7242-957B-9DE07733C7FC}"/>
              </a:ext>
            </a:extLst>
          </p:cNvPr>
          <p:cNvPicPr>
            <a:picLocks noChangeAspect="1"/>
          </p:cNvPicPr>
          <p:nvPr userDrawn="1"/>
        </p:nvPicPr>
        <p:blipFill>
          <a:blip r:embed="rId5" r:link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4238" y="6328322"/>
            <a:ext cx="1252051" cy="31161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299D9-6603-4749-AF95-D6F4DA8512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555252"/>
            <a:ext cx="7658100" cy="736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5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1450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Data 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E4EE6C-CE91-C043-8FA9-8E474DB4D124}"/>
              </a:ext>
            </a:extLst>
          </p:cNvPr>
          <p:cNvSpPr/>
          <p:nvPr userDrawn="1"/>
        </p:nvSpPr>
        <p:spPr>
          <a:xfrm>
            <a:off x="0" y="2514600"/>
            <a:ext cx="12192000" cy="43434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92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815423-9C57-E143-8DA2-9CBA5B633DEF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Molex_Red.png">
            <a:extLst>
              <a:ext uri="{FF2B5EF4-FFF2-40B4-BE49-F238E27FC236}">
                <a16:creationId xmlns:a16="http://schemas.microsoft.com/office/drawing/2014/main" id="{F8F0A3F9-0C81-D146-978A-1C9E18D893D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6932" y="5943600"/>
            <a:ext cx="1907172" cy="47466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38F36EB-EAB9-EB44-B92A-64F623B389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3214" y="5763898"/>
            <a:ext cx="3625881" cy="8733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FBD2F14-E539-BF4E-85B2-60624721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70484"/>
            <a:ext cx="6115879" cy="1111845"/>
          </a:xfrm>
          <a:prstGeom prst="rect">
            <a:avLst/>
          </a:prstGeom>
        </p:spPr>
        <p:txBody>
          <a:bodyPr wrap="square" tIns="0" bIns="0" anchor="b" anchorCtr="0">
            <a:noAutofit/>
          </a:bodyPr>
          <a:lstStyle>
            <a:lvl1pPr algn="l">
              <a:lnSpc>
                <a:spcPts val="2400"/>
              </a:lnSpc>
              <a:defRPr sz="22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BDEB2AA-EAA2-9849-8316-346C5187D5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4810027"/>
            <a:ext cx="3657600" cy="563697"/>
          </a:xfrm>
          <a:prstGeom prst="rect">
            <a:avLst/>
          </a:prstGeom>
        </p:spPr>
        <p:txBody>
          <a:bodyPr tIns="0" rIns="0" bIns="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1" i="0" cap="all" baseline="0">
                <a:solidFill>
                  <a:schemeClr val="bg1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C081CE8-944A-7C45-8608-2F7D5C649D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5503758"/>
            <a:ext cx="3623900" cy="267156"/>
          </a:xfrm>
          <a:prstGeom prst="rect">
            <a:avLst/>
          </a:prstGeom>
        </p:spPr>
        <p:txBody>
          <a:bodyPr tIns="0" rIns="0" bIns="0"/>
          <a:lstStyle>
            <a:lvl1pPr marL="0" indent="0">
              <a:buFontTx/>
              <a:buNone/>
              <a:defRPr sz="1100" b="0" i="0" cap="all" baseline="0">
                <a:solidFill>
                  <a:schemeClr val="bg1">
                    <a:alpha val="70000"/>
                  </a:schemeClr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2123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Distribu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EFEF12-8F85-B945-85BA-A51471B0F6A2}"/>
              </a:ext>
            </a:extLst>
          </p:cNvPr>
          <p:cNvSpPr/>
          <p:nvPr userDrawn="1"/>
        </p:nvSpPr>
        <p:spPr>
          <a:xfrm>
            <a:off x="0" y="60960"/>
            <a:ext cx="12192000" cy="679704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1000">
                <a:schemeClr val="tx1">
                  <a:alpha val="0"/>
                </a:schemeClr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98D672-9237-4D4B-94DA-B4AC61E9707A}"/>
              </a:ext>
            </a:extLst>
          </p:cNvPr>
          <p:cNvSpPr/>
          <p:nvPr userDrawn="1"/>
        </p:nvSpPr>
        <p:spPr>
          <a:xfrm>
            <a:off x="0" y="2"/>
            <a:ext cx="10058400" cy="6857998"/>
          </a:xfrm>
          <a:prstGeom prst="rect">
            <a:avLst/>
          </a:prstGeom>
          <a:solidFill>
            <a:srgbClr val="5A7E91">
              <a:alpha val="6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8F73E2E-FD1D-3A48-9E2B-C31983BED7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9783" y="6153338"/>
            <a:ext cx="2925414" cy="7046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8039B0-E156-EE4E-A000-6F653297E83A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A2B7FC-4241-A440-8BF8-F52A623A8491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Molex_Red.png">
            <a:extLst>
              <a:ext uri="{FF2B5EF4-FFF2-40B4-BE49-F238E27FC236}">
                <a16:creationId xmlns:a16="http://schemas.microsoft.com/office/drawing/2014/main" id="{E8124228-8D4B-7242-957B-9DE07733C7FC}"/>
              </a:ext>
            </a:extLst>
          </p:cNvPr>
          <p:cNvPicPr>
            <a:picLocks noChangeAspect="1"/>
          </p:cNvPicPr>
          <p:nvPr userDrawn="1"/>
        </p:nvPicPr>
        <p:blipFill>
          <a:blip r:embed="rId5" r:link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4238" y="6328322"/>
            <a:ext cx="1252051" cy="31161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299D9-6603-4749-AF95-D6F4DA8512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555252"/>
            <a:ext cx="7658100" cy="736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5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784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_CCF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01E5559-AED9-1D4A-A571-91B4AD86162F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E45151-D93D-F84C-ADD3-5DBE48A37629}"/>
              </a:ext>
            </a:extLst>
          </p:cNvPr>
          <p:cNvSpPr/>
          <p:nvPr userDrawn="1"/>
        </p:nvSpPr>
        <p:spPr>
          <a:xfrm>
            <a:off x="10294374" y="5960212"/>
            <a:ext cx="1897626" cy="89778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1972A-54EB-A74B-B3E6-2118EA13E0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67" y="3559466"/>
            <a:ext cx="10040838" cy="1079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BB6390-7220-4949-BA60-17BB1C52FF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085" y="6236427"/>
            <a:ext cx="1388204" cy="345358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E57A85E-5655-2D49-B24B-59C4AC461E28}"/>
              </a:ext>
            </a:extLst>
          </p:cNvPr>
          <p:cNvSpPr txBox="1">
            <a:spLocks/>
          </p:cNvSpPr>
          <p:nvPr userDrawn="1"/>
        </p:nvSpPr>
        <p:spPr>
          <a:xfrm>
            <a:off x="457200" y="5880692"/>
            <a:ext cx="3272589" cy="481511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EA0437"/>
              </a:buClr>
              <a:buFontTx/>
              <a:buNone/>
              <a:defRPr sz="1800" b="1" kern="1200" baseline="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1pPr>
            <a:lvl2pPr marL="350838" indent="-176213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kern="1200" baseline="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2pPr>
            <a:lvl3pPr marL="809625" indent="-284163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System Font Regular"/>
              <a:buChar char="—"/>
              <a:tabLst/>
              <a:defRPr sz="1600" kern="1200" baseline="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3pPr>
            <a:lvl4pPr marL="971550" indent="-161925" algn="l" defTabSz="457200" rtl="0" eaLnBrk="1" latinLnBrk="0" hangingPunct="1">
              <a:spcBef>
                <a:spcPct val="20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tabLst/>
              <a:defRPr sz="1400" kern="1200" baseline="0">
                <a:solidFill>
                  <a:srgbClr val="333333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E2012A"/>
              </a:buClr>
              <a:buFont typeface="Wingdings" charset="2"/>
              <a:buChar char="§"/>
              <a:defRPr sz="2000" kern="1200" baseline="0">
                <a:solidFill>
                  <a:srgbClr val="333333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n-US" sz="2200" cap="all" dirty="0">
                <a:solidFill>
                  <a:schemeClr val="bg1"/>
                </a:solidFill>
              </a:rPr>
              <a:t>Thank you</a:t>
            </a:r>
            <a:endParaRPr lang="en-US" sz="2200" b="0" cap="all" dirty="0">
              <a:solidFill>
                <a:schemeClr val="bg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01F0D-9DE1-3D4F-B71A-DDDDBB5C0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6378259"/>
            <a:ext cx="2971803" cy="42259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0" i="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1788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lex_Red.png">
            <a:extLst>
              <a:ext uri="{FF2B5EF4-FFF2-40B4-BE49-F238E27FC236}">
                <a16:creationId xmlns:a16="http://schemas.microsoft.com/office/drawing/2014/main" id="{E17F8BE3-E74A-BF45-97CD-9BD9EFC66062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86" y="3084994"/>
            <a:ext cx="2495383" cy="6210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8039B0-E156-EE4E-A000-6F653297E83A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5764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76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Med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F0CFD6-F20A-BF41-AA87-67E517DAF17C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8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815423-9C57-E143-8DA2-9CBA5B633DEF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Molex_Red.png">
            <a:extLst>
              <a:ext uri="{FF2B5EF4-FFF2-40B4-BE49-F238E27FC236}">
                <a16:creationId xmlns:a16="http://schemas.microsoft.com/office/drawing/2014/main" id="{F8F0A3F9-0C81-D146-978A-1C9E18D893D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6932" y="5943600"/>
            <a:ext cx="1907172" cy="47466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31D2DE8-F64F-CA4D-97AA-F704C2E36B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3214" y="5763898"/>
            <a:ext cx="3625881" cy="87338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A02A63D-F008-7D48-89D8-79F119FBC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70484"/>
            <a:ext cx="6115879" cy="1111845"/>
          </a:xfrm>
          <a:prstGeom prst="rect">
            <a:avLst/>
          </a:prstGeom>
        </p:spPr>
        <p:txBody>
          <a:bodyPr wrap="square" tIns="0" bIns="0" anchor="b" anchorCtr="0">
            <a:noAutofit/>
          </a:bodyPr>
          <a:lstStyle>
            <a:lvl1pPr algn="l">
              <a:lnSpc>
                <a:spcPts val="2400"/>
              </a:lnSpc>
              <a:defRPr sz="22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8606213F-6B7B-4C4D-AEB9-5308B83EA7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4810027"/>
            <a:ext cx="3657600" cy="563697"/>
          </a:xfrm>
          <a:prstGeom prst="rect">
            <a:avLst/>
          </a:prstGeom>
        </p:spPr>
        <p:txBody>
          <a:bodyPr tIns="0" rIns="0" bIns="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1" i="0" cap="all" baseline="0">
                <a:solidFill>
                  <a:schemeClr val="bg1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2D97879-E1AF-DA4F-AEFE-505EC0E71E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5503758"/>
            <a:ext cx="3623900" cy="267156"/>
          </a:xfrm>
          <a:prstGeom prst="rect">
            <a:avLst/>
          </a:prstGeom>
        </p:spPr>
        <p:txBody>
          <a:bodyPr tIns="0" rIns="0" bIns="0"/>
          <a:lstStyle>
            <a:lvl1pPr marL="0" indent="0">
              <a:buFontTx/>
              <a:buNone/>
              <a:defRPr sz="1100" b="0" i="0" cap="all" baseline="0">
                <a:solidFill>
                  <a:schemeClr val="bg1">
                    <a:alpha val="70000"/>
                  </a:schemeClr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375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- Consum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6815423-9C57-E143-8DA2-9CBA5B633DEF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Molex_Red.png">
            <a:extLst>
              <a:ext uri="{FF2B5EF4-FFF2-40B4-BE49-F238E27FC236}">
                <a16:creationId xmlns:a16="http://schemas.microsoft.com/office/drawing/2014/main" id="{F8F0A3F9-0C81-D146-978A-1C9E18D893D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6932" y="5943600"/>
            <a:ext cx="1907172" cy="47466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76A8DDA-D01B-2542-91B0-8B65D0A31DE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3214" y="5763898"/>
            <a:ext cx="3625881" cy="87338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EECAD9B-C5A4-B64E-A718-CF4C959C0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70484"/>
            <a:ext cx="6115879" cy="1111845"/>
          </a:xfrm>
          <a:prstGeom prst="rect">
            <a:avLst/>
          </a:prstGeom>
        </p:spPr>
        <p:txBody>
          <a:bodyPr wrap="square" tIns="0" bIns="0" anchor="b" anchorCtr="0">
            <a:noAutofit/>
          </a:bodyPr>
          <a:lstStyle>
            <a:lvl1pPr algn="l">
              <a:lnSpc>
                <a:spcPts val="2400"/>
              </a:lnSpc>
              <a:defRPr sz="22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5F788998-7151-B742-86BA-D2F96B5C21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4810027"/>
            <a:ext cx="3657600" cy="563697"/>
          </a:xfrm>
          <a:prstGeom prst="rect">
            <a:avLst/>
          </a:prstGeom>
        </p:spPr>
        <p:txBody>
          <a:bodyPr tIns="0" rIns="0" bIns="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1" i="0" cap="all" baseline="0">
                <a:solidFill>
                  <a:schemeClr val="bg1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DB906EF-E27D-F74C-8EEB-1D4F2194A7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5503758"/>
            <a:ext cx="3623900" cy="267156"/>
          </a:xfrm>
          <a:prstGeom prst="rect">
            <a:avLst/>
          </a:prstGeom>
        </p:spPr>
        <p:txBody>
          <a:bodyPr tIns="0" rIns="0" bIns="0"/>
          <a:lstStyle>
            <a:lvl1pPr marL="0" indent="0">
              <a:buFontTx/>
              <a:buNone/>
              <a:defRPr sz="1100" b="0" i="0" cap="all" baseline="0">
                <a:solidFill>
                  <a:schemeClr val="bg1">
                    <a:alpha val="70000"/>
                  </a:schemeClr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182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Industri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6815423-9C57-E143-8DA2-9CBA5B633DEF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Molex_Red.png">
            <a:extLst>
              <a:ext uri="{FF2B5EF4-FFF2-40B4-BE49-F238E27FC236}">
                <a16:creationId xmlns:a16="http://schemas.microsoft.com/office/drawing/2014/main" id="{F8F0A3F9-0C81-D146-978A-1C9E18D893D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6932" y="5943600"/>
            <a:ext cx="1907172" cy="47466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CA65681-5DFA-9042-B577-E8DADA1E96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3214" y="5763898"/>
            <a:ext cx="3625881" cy="87338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C501C90-A9D2-E341-BC34-285C00BC9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70484"/>
            <a:ext cx="6115879" cy="1111845"/>
          </a:xfrm>
          <a:prstGeom prst="rect">
            <a:avLst/>
          </a:prstGeom>
        </p:spPr>
        <p:txBody>
          <a:bodyPr wrap="square" tIns="0" bIns="0" anchor="b" anchorCtr="0">
            <a:noAutofit/>
          </a:bodyPr>
          <a:lstStyle>
            <a:lvl1pPr algn="l">
              <a:lnSpc>
                <a:spcPts val="2400"/>
              </a:lnSpc>
              <a:defRPr sz="22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A946713-62EA-8D42-A339-DD2DEA929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4810027"/>
            <a:ext cx="3657600" cy="563697"/>
          </a:xfrm>
          <a:prstGeom prst="rect">
            <a:avLst/>
          </a:prstGeom>
        </p:spPr>
        <p:txBody>
          <a:bodyPr tIns="0" rIns="0" bIns="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1" i="0" cap="all" baseline="0">
                <a:solidFill>
                  <a:schemeClr val="bg1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53810839-7780-3F47-9A5C-E9E0DB6CF2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5503758"/>
            <a:ext cx="3623900" cy="267156"/>
          </a:xfrm>
          <a:prstGeom prst="rect">
            <a:avLst/>
          </a:prstGeom>
        </p:spPr>
        <p:txBody>
          <a:bodyPr tIns="0" rIns="0" bIns="0"/>
          <a:lstStyle>
            <a:lvl1pPr marL="0" indent="0">
              <a:buFontTx/>
              <a:buNone/>
              <a:defRPr sz="1100" b="0" i="0" cap="all" baseline="0">
                <a:solidFill>
                  <a:schemeClr val="bg1">
                    <a:alpha val="70000"/>
                  </a:schemeClr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3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Auto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1D0FAF-1739-8C4D-B91F-06A09E2784AE}"/>
              </a:ext>
            </a:extLst>
          </p:cNvPr>
          <p:cNvSpPr/>
          <p:nvPr userDrawn="1"/>
        </p:nvSpPr>
        <p:spPr>
          <a:xfrm>
            <a:off x="1" y="2878666"/>
            <a:ext cx="12192000" cy="3979333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8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815423-9C57-E143-8DA2-9CBA5B633DEF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Molex_Red.png">
            <a:extLst>
              <a:ext uri="{FF2B5EF4-FFF2-40B4-BE49-F238E27FC236}">
                <a16:creationId xmlns:a16="http://schemas.microsoft.com/office/drawing/2014/main" id="{F8F0A3F9-0C81-D146-978A-1C9E18D893D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6932" y="5943600"/>
            <a:ext cx="1907172" cy="47466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A6FFA0B-95B1-EA44-9F6E-5A7EAB0D11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3214" y="5763898"/>
            <a:ext cx="3625881" cy="87338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9DC2AF4-31AF-9F4C-929D-00976CB01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70484"/>
            <a:ext cx="6115879" cy="1111845"/>
          </a:xfrm>
          <a:prstGeom prst="rect">
            <a:avLst/>
          </a:prstGeom>
        </p:spPr>
        <p:txBody>
          <a:bodyPr wrap="square" tIns="0" bIns="0" anchor="b" anchorCtr="0">
            <a:noAutofit/>
          </a:bodyPr>
          <a:lstStyle>
            <a:lvl1pPr algn="l">
              <a:lnSpc>
                <a:spcPts val="2400"/>
              </a:lnSpc>
              <a:defRPr sz="22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8EE4612-7543-E347-9D70-2F1BDB379C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4810027"/>
            <a:ext cx="3657600" cy="563697"/>
          </a:xfrm>
          <a:prstGeom prst="rect">
            <a:avLst/>
          </a:prstGeom>
        </p:spPr>
        <p:txBody>
          <a:bodyPr tIns="0" rIns="0" bIns="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1" i="0" cap="all" baseline="0">
                <a:solidFill>
                  <a:schemeClr val="bg1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BA68356-C6D6-B44E-8649-F08FDD10D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5503758"/>
            <a:ext cx="3623900" cy="267156"/>
          </a:xfrm>
          <a:prstGeom prst="rect">
            <a:avLst/>
          </a:prstGeom>
        </p:spPr>
        <p:txBody>
          <a:bodyPr tIns="0" rIns="0" bIns="0"/>
          <a:lstStyle>
            <a:lvl1pPr marL="0" indent="0">
              <a:buFontTx/>
              <a:buNone/>
              <a:defRPr sz="1100" b="0" i="0" cap="all" baseline="0">
                <a:solidFill>
                  <a:schemeClr val="bg1">
                    <a:alpha val="70000"/>
                  </a:schemeClr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557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upply Ch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C0B404-8DE7-1146-80B1-BC7C10767F53}"/>
              </a:ext>
            </a:extLst>
          </p:cNvPr>
          <p:cNvSpPr/>
          <p:nvPr userDrawn="1"/>
        </p:nvSpPr>
        <p:spPr>
          <a:xfrm>
            <a:off x="0" y="2366682"/>
            <a:ext cx="12192000" cy="449131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2000">
                <a:schemeClr val="tx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815423-9C57-E143-8DA2-9CBA5B633DEF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Molex_Red.png">
            <a:extLst>
              <a:ext uri="{FF2B5EF4-FFF2-40B4-BE49-F238E27FC236}">
                <a16:creationId xmlns:a16="http://schemas.microsoft.com/office/drawing/2014/main" id="{F8F0A3F9-0C81-D146-978A-1C9E18D893D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6932" y="5943600"/>
            <a:ext cx="1907172" cy="47466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7FEC5E0-F0ED-9A48-B99A-5A9A4713ED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3214" y="5763898"/>
            <a:ext cx="3625881" cy="8733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932DF5A-24AF-7C46-AD81-97A420A91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70484"/>
            <a:ext cx="6115879" cy="1111845"/>
          </a:xfrm>
          <a:prstGeom prst="rect">
            <a:avLst/>
          </a:prstGeom>
        </p:spPr>
        <p:txBody>
          <a:bodyPr wrap="square" tIns="0" bIns="0" anchor="b" anchorCtr="0">
            <a:noAutofit/>
          </a:bodyPr>
          <a:lstStyle>
            <a:lvl1pPr algn="l">
              <a:lnSpc>
                <a:spcPts val="2400"/>
              </a:lnSpc>
              <a:defRPr sz="22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6A54A46-89AB-6A46-B020-F710128A8D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4810027"/>
            <a:ext cx="3657600" cy="563697"/>
          </a:xfrm>
          <a:prstGeom prst="rect">
            <a:avLst/>
          </a:prstGeom>
        </p:spPr>
        <p:txBody>
          <a:bodyPr tIns="0" rIns="0" bIns="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1" i="0" cap="all" baseline="0">
                <a:solidFill>
                  <a:schemeClr val="bg1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E9341915-B56C-CE4B-8293-40F578F3EF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5503758"/>
            <a:ext cx="3623900" cy="267156"/>
          </a:xfrm>
          <a:prstGeom prst="rect">
            <a:avLst/>
          </a:prstGeom>
        </p:spPr>
        <p:txBody>
          <a:bodyPr tIns="0" rIns="0" bIns="0"/>
          <a:lstStyle>
            <a:lvl1pPr marL="0" indent="0">
              <a:buFontTx/>
              <a:buNone/>
              <a:defRPr sz="1100" b="0" i="0" cap="all" baseline="0">
                <a:solidFill>
                  <a:schemeClr val="bg1">
                    <a:alpha val="70000"/>
                  </a:schemeClr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2114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Distribu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C0B404-8DE7-1146-80B1-BC7C10767F53}"/>
              </a:ext>
            </a:extLst>
          </p:cNvPr>
          <p:cNvSpPr/>
          <p:nvPr userDrawn="1"/>
        </p:nvSpPr>
        <p:spPr>
          <a:xfrm>
            <a:off x="0" y="-1794933"/>
            <a:ext cx="12192000" cy="8923867"/>
          </a:xfrm>
          <a:prstGeom prst="rect">
            <a:avLst/>
          </a:prstGeom>
          <a:gradFill>
            <a:gsLst>
              <a:gs pos="0">
                <a:schemeClr val="tx1"/>
              </a:gs>
              <a:gs pos="62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815423-9C57-E143-8DA2-9CBA5B633DEF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Molex_Red.png">
            <a:extLst>
              <a:ext uri="{FF2B5EF4-FFF2-40B4-BE49-F238E27FC236}">
                <a16:creationId xmlns:a16="http://schemas.microsoft.com/office/drawing/2014/main" id="{F8F0A3F9-0C81-D146-978A-1C9E18D893D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6932" y="5943600"/>
            <a:ext cx="1907172" cy="47466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2E58D69-8D9D-554E-BE01-80BEF3DDD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70484"/>
            <a:ext cx="6115879" cy="1111845"/>
          </a:xfrm>
          <a:prstGeom prst="rect">
            <a:avLst/>
          </a:prstGeom>
        </p:spPr>
        <p:txBody>
          <a:bodyPr wrap="square" tIns="0" bIns="0" anchor="b" anchorCtr="0">
            <a:noAutofit/>
          </a:bodyPr>
          <a:lstStyle>
            <a:lvl1pPr algn="l">
              <a:lnSpc>
                <a:spcPts val="2400"/>
              </a:lnSpc>
              <a:defRPr sz="22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1EE1FA7-2516-D244-AD26-3F7FF5A15E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4810027"/>
            <a:ext cx="3657600" cy="563697"/>
          </a:xfrm>
          <a:prstGeom prst="rect">
            <a:avLst/>
          </a:prstGeom>
        </p:spPr>
        <p:txBody>
          <a:bodyPr tIns="0" rIns="0" bIns="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1" i="0" cap="all" baseline="0">
                <a:solidFill>
                  <a:schemeClr val="bg1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D8E8969-1BD2-584C-AACC-6269E7898F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5503758"/>
            <a:ext cx="3623900" cy="267156"/>
          </a:xfrm>
          <a:prstGeom prst="rect">
            <a:avLst/>
          </a:prstGeom>
        </p:spPr>
        <p:txBody>
          <a:bodyPr tIns="0" rIns="0" bIns="0"/>
          <a:lstStyle>
            <a:lvl1pPr marL="0" indent="0">
              <a:buFontTx/>
              <a:buNone/>
              <a:defRPr sz="1100" b="0" i="0" cap="all" baseline="0">
                <a:solidFill>
                  <a:schemeClr val="bg1">
                    <a:alpha val="70000"/>
                  </a:schemeClr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CA710A2-E25E-1741-A347-448CC1B899D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3214" y="5763898"/>
            <a:ext cx="3625881" cy="87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39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6D3A-868C-6049-A591-938CE7359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C756F-BBBF-5C4B-9CF9-6C1074D460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97681-1C8B-E44B-93AE-33F91D5550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950E16-66AB-A34E-934F-CD321B58B8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592826"/>
            <a:ext cx="10538884" cy="4403937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6239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file://localhost/Volumes/WIP/Molex/1_Logos_Corporate-Art/BRANDING%20ELEMENTS/Logos/Molex%20Logo/Molex_ea0437_RGB.png" TargetMode="Externa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6BBF4-763D-9D40-BE91-0E531423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38884" cy="9522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023CC-8C12-9F46-98F4-A347CE44E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55"/>
            <a:ext cx="10538884" cy="44177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BBE40-2674-D846-8321-ABF2B70C4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328525"/>
            <a:ext cx="381000" cy="325268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3997681-1C8B-E44B-93AE-33F91D5550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Molex_Red.png">
            <a:extLst>
              <a:ext uri="{FF2B5EF4-FFF2-40B4-BE49-F238E27FC236}">
                <a16:creationId xmlns:a16="http://schemas.microsoft.com/office/drawing/2014/main" id="{8E7A0844-4581-0447-8B77-DD45AD487BCE}"/>
              </a:ext>
            </a:extLst>
          </p:cNvPr>
          <p:cNvPicPr>
            <a:picLocks noChangeAspect="1"/>
          </p:cNvPicPr>
          <p:nvPr userDrawn="1"/>
        </p:nvPicPr>
        <p:blipFill>
          <a:blip r:embed="rId25" r:link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0383" y="6342177"/>
            <a:ext cx="1252051" cy="311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788353-542B-FC40-8667-2CD8B1E57DD0}"/>
              </a:ext>
            </a:extLst>
          </p:cNvPr>
          <p:cNvSpPr/>
          <p:nvPr userDrawn="1"/>
        </p:nvSpPr>
        <p:spPr>
          <a:xfrm flipH="1" flipV="1">
            <a:off x="0" y="2"/>
            <a:ext cx="12192000" cy="60959"/>
          </a:xfrm>
          <a:prstGeom prst="rect">
            <a:avLst/>
          </a:prstGeom>
          <a:solidFill>
            <a:srgbClr val="EA043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661D19-B75D-AC4F-9874-187472795777}"/>
              </a:ext>
            </a:extLst>
          </p:cNvPr>
          <p:cNvSpPr/>
          <p:nvPr userDrawn="1"/>
        </p:nvSpPr>
        <p:spPr>
          <a:xfrm>
            <a:off x="838200" y="6437298"/>
            <a:ext cx="4572000" cy="10772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Molex, LLC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F78DB15-40C1-8047-BB82-2509E7D1AC75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929783" y="6153338"/>
            <a:ext cx="2925414" cy="7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6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16" r:id="rId2"/>
    <p:sldLayoutId id="2147483715" r:id="rId3"/>
    <p:sldLayoutId id="2147483717" r:id="rId4"/>
    <p:sldLayoutId id="2147483714" r:id="rId5"/>
    <p:sldLayoutId id="2147483713" r:id="rId6"/>
    <p:sldLayoutId id="2147483720" r:id="rId7"/>
    <p:sldLayoutId id="2147483722" r:id="rId8"/>
    <p:sldLayoutId id="2147483698" r:id="rId9"/>
    <p:sldLayoutId id="2147483710" r:id="rId10"/>
    <p:sldLayoutId id="2147483709" r:id="rId11"/>
    <p:sldLayoutId id="2147483712" r:id="rId12"/>
    <p:sldLayoutId id="2147483711" r:id="rId13"/>
    <p:sldLayoutId id="2147483703" r:id="rId14"/>
    <p:sldLayoutId id="2147483704" r:id="rId15"/>
    <p:sldLayoutId id="2147483706" r:id="rId16"/>
    <p:sldLayoutId id="2147483707" r:id="rId17"/>
    <p:sldLayoutId id="2147483708" r:id="rId18"/>
    <p:sldLayoutId id="2147483719" r:id="rId19"/>
    <p:sldLayoutId id="2147483721" r:id="rId20"/>
    <p:sldLayoutId id="2147483724" r:id="rId21"/>
    <p:sldLayoutId id="2147483670" r:id="rId22"/>
    <p:sldLayoutId id="2147483725" r:id="rId23"/>
  </p:sldLayoutIdLst>
  <p:hf hdr="0" ftr="0" dt="0"/>
  <p:txStyles>
    <p:titleStyle>
      <a:lvl1pPr algn="l" defTabSz="914400" rtl="0" eaLnBrk="1" latinLnBrk="0" hangingPunct="1">
        <a:lnSpc>
          <a:spcPts val="2000"/>
        </a:lnSpc>
        <a:spcBef>
          <a:spcPct val="0"/>
        </a:spcBef>
        <a:buNone/>
        <a:defRPr sz="1900" b="1" i="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84150" indent="-184150" algn="l" defTabSz="914400" rtl="0" eaLnBrk="1" latinLnBrk="0" hangingPunct="1">
        <a:lnSpc>
          <a:spcPts val="1800"/>
        </a:lnSpc>
        <a:spcBef>
          <a:spcPts val="10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tabLst/>
        <a:defRPr sz="1600" b="1" i="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350838" indent="-122238" algn="l" defTabSz="914400" rtl="0" eaLnBrk="1" latinLnBrk="0" hangingPunct="1">
        <a:lnSpc>
          <a:spcPts val="1500"/>
        </a:lnSpc>
        <a:spcBef>
          <a:spcPts val="5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•"/>
        <a:tabLst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458788" indent="-107950" algn="l" defTabSz="914400" rtl="0" eaLnBrk="1" latinLnBrk="0" hangingPunct="1">
        <a:lnSpc>
          <a:spcPts val="1500"/>
        </a:lnSpc>
        <a:spcBef>
          <a:spcPts val="500"/>
        </a:spcBef>
        <a:spcAft>
          <a:spcPts val="300"/>
        </a:spcAft>
        <a:buClr>
          <a:schemeClr val="tx1"/>
        </a:buClr>
        <a:buFont typeface="System Font Regular"/>
        <a:buChar char="-"/>
        <a:tabLst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687388" indent="-168275" algn="l" defTabSz="914400" rtl="0" eaLnBrk="1" latinLnBrk="0" hangingPunct="1">
        <a:lnSpc>
          <a:spcPts val="1500"/>
        </a:lnSpc>
        <a:spcBef>
          <a:spcPts val="5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•"/>
        <a:tabLst/>
        <a:defRPr sz="1300" b="0" i="1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ts val="1200"/>
        </a:lnSpc>
        <a:spcBef>
          <a:spcPts val="500"/>
        </a:spcBef>
        <a:spcAft>
          <a:spcPts val="300"/>
        </a:spcAft>
        <a:buFont typeface="Arial" panose="020B0604020202020204" pitchFamily="34" charset="0"/>
        <a:buNone/>
        <a:defRPr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40.JPG"/><Relationship Id="rId12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jpe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43.JPG"/><Relationship Id="rId4" Type="http://schemas.openxmlformats.org/officeDocument/2006/relationships/image" Target="../media/image38.png"/><Relationship Id="rId9" Type="http://schemas.openxmlformats.org/officeDocument/2006/relationships/image" Target="../media/image42.JP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6FDB-B469-7E48-A7B7-50445927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MXV- PY (image processing program 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DA5FA-7D1C-E849-84B3-E7C24236BF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MXV- Automation team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020303-7120-0742-81F1-028CD3688F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31/11 /2022</a:t>
            </a:r>
          </a:p>
        </p:txBody>
      </p:sp>
    </p:spTree>
    <p:extLst>
      <p:ext uri="{BB962C8B-B14F-4D97-AF65-F5344CB8AC3E}">
        <p14:creationId xmlns:p14="http://schemas.microsoft.com/office/powerpoint/2010/main" val="4286055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9AF6-3008-2545-E536-138B4D8E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4752"/>
            <a:ext cx="10538884" cy="1534695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3D604D-1EDF-137D-EE07-76A49B8F30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97681-1C8B-E44B-93AE-33F91D5550F4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3664C18-41D0-8AF9-721E-E3CD4CC80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715688"/>
              </p:ext>
            </p:extLst>
          </p:nvPr>
        </p:nvGraphicFramePr>
        <p:xfrm>
          <a:off x="482600" y="204207"/>
          <a:ext cx="11252200" cy="839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170">
                  <a:extLst>
                    <a:ext uri="{9D8B030D-6E8A-4147-A177-3AD203B41FA5}">
                      <a16:colId xmlns:a16="http://schemas.microsoft.com/office/drawing/2014/main" val="997437437"/>
                    </a:ext>
                  </a:extLst>
                </a:gridCol>
                <a:gridCol w="1469430">
                  <a:extLst>
                    <a:ext uri="{9D8B030D-6E8A-4147-A177-3AD203B41FA5}">
                      <a16:colId xmlns:a16="http://schemas.microsoft.com/office/drawing/2014/main" val="4231038778"/>
                    </a:ext>
                  </a:extLst>
                </a:gridCol>
                <a:gridCol w="4490720">
                  <a:extLst>
                    <a:ext uri="{9D8B030D-6E8A-4147-A177-3AD203B41FA5}">
                      <a16:colId xmlns:a16="http://schemas.microsoft.com/office/drawing/2014/main" val="926483228"/>
                    </a:ext>
                  </a:extLst>
                </a:gridCol>
                <a:gridCol w="2250440">
                  <a:extLst>
                    <a:ext uri="{9D8B030D-6E8A-4147-A177-3AD203B41FA5}">
                      <a16:colId xmlns:a16="http://schemas.microsoft.com/office/drawing/2014/main" val="140380852"/>
                    </a:ext>
                  </a:extLst>
                </a:gridCol>
                <a:gridCol w="2250440">
                  <a:extLst>
                    <a:ext uri="{9D8B030D-6E8A-4147-A177-3AD203B41FA5}">
                      <a16:colId xmlns:a16="http://schemas.microsoft.com/office/drawing/2014/main" val="1398522113"/>
                    </a:ext>
                  </a:extLst>
                </a:gridCol>
              </a:tblGrid>
              <a:tr h="4688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Ver.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8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29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88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0B5199-D971-4355-9591-716462C7A7B9}"/>
              </a:ext>
            </a:extLst>
          </p:cNvPr>
          <p:cNvSpPr txBox="1">
            <a:spLocks/>
          </p:cNvSpPr>
          <p:nvPr/>
        </p:nvSpPr>
        <p:spPr>
          <a:xfrm>
            <a:off x="92622" y="-148854"/>
            <a:ext cx="11231948" cy="566239"/>
          </a:xfrm>
          <a:prstGeom prst="rect">
            <a:avLst/>
          </a:prstGeom>
        </p:spPr>
        <p:txBody>
          <a:bodyPr vert="horz" lIns="0" tIns="60960" rIns="0" bIns="60960" rtlCol="0" anchor="b" anchorCtr="0">
            <a:noAutofit/>
          </a:bodyPr>
          <a:lstStyle>
            <a:defPPr>
              <a:defRPr lang="en-US"/>
            </a:defPPr>
            <a:lvl1pPr>
              <a:lnSpc>
                <a:spcPts val="3300"/>
              </a:lnSpc>
              <a:spcBef>
                <a:spcPct val="0"/>
              </a:spcBef>
              <a:buNone/>
              <a:defRPr sz="1400" b="1" i="0" baseline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I,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Over view machine </a:t>
            </a:r>
            <a:r>
              <a:rPr lang="en-US" sz="1867" dirty="0"/>
              <a:t>:</a:t>
            </a:r>
            <a:r>
              <a:rPr lang="en-US" sz="1867" dirty="0">
                <a:solidFill>
                  <a:schemeClr val="tx2"/>
                </a:solidFill>
              </a:rPr>
              <a:t> </a:t>
            </a:r>
            <a:r>
              <a:rPr lang="en-US" sz="1867" b="0" i="1" dirty="0">
                <a:solidFill>
                  <a:schemeClr val="tx2"/>
                </a:solidFill>
              </a:rPr>
              <a:t>Vision check appearance 91191 Multi model (2-15 </a:t>
            </a:r>
            <a:r>
              <a:rPr lang="en-US" sz="1867" b="0" i="1" dirty="0" err="1">
                <a:solidFill>
                  <a:schemeClr val="tx2"/>
                </a:solidFill>
              </a:rPr>
              <a:t>ckt</a:t>
            </a:r>
            <a:r>
              <a:rPr lang="en-US" sz="1867" b="0" i="1" dirty="0">
                <a:solidFill>
                  <a:schemeClr val="tx2"/>
                </a:solidFill>
              </a:rPr>
              <a:t>) :</a:t>
            </a:r>
            <a:endParaRPr lang="en-US" sz="1867" b="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B6F1F-95C5-4F52-9985-ADE4D824B133}"/>
              </a:ext>
            </a:extLst>
          </p:cNvPr>
          <p:cNvSpPr txBox="1"/>
          <p:nvPr/>
        </p:nvSpPr>
        <p:spPr>
          <a:xfrm>
            <a:off x="67690" y="512305"/>
            <a:ext cx="11486740" cy="1877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53475"/>
            <a:r>
              <a:rPr lang="en-US" sz="2133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Over view:</a:t>
            </a:r>
          </a:p>
          <a:p>
            <a:pPr marL="359824" indent="-237061" defTabSz="353475">
              <a:buFont typeface="Arial" panose="020B0604020202020204" pitchFamily="34" charset="0"/>
              <a:buChar char="•"/>
            </a:pPr>
            <a:r>
              <a:rPr lang="en-US" sz="1867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en-US" sz="1867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Basler camera , VST lighting ,  PC HP Z4 workstation.</a:t>
            </a:r>
          </a:p>
          <a:p>
            <a:pPr marL="359824" indent="-237061" defTabSz="353475">
              <a:buFont typeface="Arial" panose="020B0604020202020204" pitchFamily="34" charset="0"/>
              <a:buChar char="•"/>
            </a:pPr>
            <a:r>
              <a:rPr lang="en-US" sz="1867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US" sz="1867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: Cognex </a:t>
            </a:r>
            <a:r>
              <a:rPr lang="en-US" sz="1867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Vidi</a:t>
            </a:r>
            <a:r>
              <a:rPr lang="en-US" sz="1867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Cognex vison pro .</a:t>
            </a:r>
          </a:p>
          <a:p>
            <a:pPr marL="359824" indent="-237061" defTabSz="353475">
              <a:buFont typeface="Arial" panose="020B0604020202020204" pitchFamily="34" charset="0"/>
              <a:buChar char="•"/>
            </a:pPr>
            <a:r>
              <a:rPr lang="en-US" sz="1867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Abilities	</a:t>
            </a:r>
            <a:r>
              <a:rPr lang="en-US" sz="1867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Detect ~ 20 type NG of molding ( short mold , shape NG , dust…)</a:t>
            </a:r>
          </a:p>
          <a:p>
            <a:pPr marL="359824" lvl="1" indent="1077357" defTabSz="353475"/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deep learning  can solve this case .</a:t>
            </a:r>
          </a:p>
          <a:p>
            <a:pPr marL="359824" indent="-237061" defTabSz="353475">
              <a:buFont typeface="Arial" panose="020B0604020202020204" pitchFamily="34" charset="0"/>
              <a:buChar char="•"/>
            </a:pPr>
            <a:r>
              <a:rPr lang="en-US" sz="1867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 time of vision </a:t>
            </a:r>
            <a:r>
              <a:rPr lang="en-US" sz="1867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67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s/pcs </a:t>
            </a:r>
            <a:r>
              <a:rPr lang="en-US" sz="1867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camera)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6917" y="845005"/>
            <a:ext cx="2123103" cy="15973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40019" y="149821"/>
            <a:ext cx="1678092" cy="1322639"/>
          </a:xfrm>
          <a:prstGeom prst="rect">
            <a:avLst/>
          </a:prstGeom>
        </p:spPr>
      </p:pic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49A785C1-3C85-4398-8C32-2678D672E1C7}"/>
              </a:ext>
            </a:extLst>
          </p:cNvPr>
          <p:cNvSpPr/>
          <p:nvPr/>
        </p:nvSpPr>
        <p:spPr>
          <a:xfrm>
            <a:off x="10227465" y="2076370"/>
            <a:ext cx="1870083" cy="339439"/>
          </a:xfrm>
          <a:prstGeom prst="wedgeRoundRectCallout">
            <a:avLst>
              <a:gd name="adj1" fmla="val -42808"/>
              <a:gd name="adj2" fmla="val -250917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chemeClr val="tx2"/>
                </a:solidFill>
              </a:rPr>
              <a:t>51191 machine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E00542-B95D-4FAC-B374-D135B1F11DD7}"/>
              </a:ext>
            </a:extLst>
          </p:cNvPr>
          <p:cNvSpPr txBox="1"/>
          <p:nvPr/>
        </p:nvSpPr>
        <p:spPr>
          <a:xfrm>
            <a:off x="92621" y="2487875"/>
            <a:ext cx="2478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33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How </a:t>
            </a:r>
            <a:r>
              <a:rPr lang="en-US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2133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works: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4F663-83F2-421F-9F64-D0BE54973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962" y="4004722"/>
            <a:ext cx="1307900" cy="11154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DA99C94-6E1D-4A96-94E3-2FD92AD514D4}"/>
              </a:ext>
            </a:extLst>
          </p:cNvPr>
          <p:cNvSpPr/>
          <p:nvPr/>
        </p:nvSpPr>
        <p:spPr>
          <a:xfrm>
            <a:off x="6286839" y="4308465"/>
            <a:ext cx="203200" cy="25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A1CA9F-2612-46AF-8635-617FDA2C1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052" y="5200193"/>
            <a:ext cx="1295483" cy="1104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E7C298-55DE-499E-AF46-FA620B2E21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83"/>
          <a:stretch/>
        </p:blipFill>
        <p:spPr>
          <a:xfrm>
            <a:off x="6642444" y="4233199"/>
            <a:ext cx="4397448" cy="22579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A0B160-0306-4B1B-BB2B-F587CC2A8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9942" y="3901761"/>
            <a:ext cx="1307900" cy="11154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EA5653-E76A-49A2-A2E8-6790861CE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9941" y="5132985"/>
            <a:ext cx="1295483" cy="1104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550522-9D76-4CDF-8C60-37A16C7EC8C1}"/>
              </a:ext>
            </a:extLst>
          </p:cNvPr>
          <p:cNvSpPr txBox="1"/>
          <p:nvPr/>
        </p:nvSpPr>
        <p:spPr>
          <a:xfrm>
            <a:off x="10686315" y="5790542"/>
            <a:ext cx="2112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0.03 OK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666CDE-D8B7-4AD1-A511-FBAD41D39349}"/>
              </a:ext>
            </a:extLst>
          </p:cNvPr>
          <p:cNvSpPr txBox="1"/>
          <p:nvPr/>
        </p:nvSpPr>
        <p:spPr>
          <a:xfrm>
            <a:off x="10633037" y="4582676"/>
            <a:ext cx="2112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 0.094 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18F5F4A-8832-4A43-B38E-C25997FCD462}"/>
              </a:ext>
            </a:extLst>
          </p:cNvPr>
          <p:cNvSpPr/>
          <p:nvPr/>
        </p:nvSpPr>
        <p:spPr>
          <a:xfrm>
            <a:off x="11807354" y="4253809"/>
            <a:ext cx="130175" cy="6095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8661BA-F423-4199-9904-F2B70E784509}"/>
              </a:ext>
            </a:extLst>
          </p:cNvPr>
          <p:cNvSpPr txBox="1"/>
          <p:nvPr/>
        </p:nvSpPr>
        <p:spPr>
          <a:xfrm>
            <a:off x="5235988" y="2947681"/>
            <a:ext cx="20900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748425-EB67-40B2-9AA4-D379C6634BD2}"/>
              </a:ext>
            </a:extLst>
          </p:cNvPr>
          <p:cNvGrpSpPr/>
          <p:nvPr/>
        </p:nvGrpSpPr>
        <p:grpSpPr>
          <a:xfrm>
            <a:off x="212744" y="4016363"/>
            <a:ext cx="882648" cy="711927"/>
            <a:chOff x="111756" y="2419859"/>
            <a:chExt cx="980925" cy="83661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0D947A3-F5D5-4F44-9B92-2BBF07DBA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756" y="2419859"/>
              <a:ext cx="980925" cy="83661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F1DDE9E-6CBC-4DF9-BF58-A0ACEB407ECB}"/>
                </a:ext>
              </a:extLst>
            </p:cNvPr>
            <p:cNvSpPr/>
            <p:nvPr/>
          </p:nvSpPr>
          <p:spPr>
            <a:xfrm>
              <a:off x="834895" y="2596050"/>
              <a:ext cx="152400" cy="1905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2CE7973-C5DB-4A55-8C7E-B899D905D26C}"/>
              </a:ext>
            </a:extLst>
          </p:cNvPr>
          <p:cNvSpPr txBox="1"/>
          <p:nvPr/>
        </p:nvSpPr>
        <p:spPr>
          <a:xfrm>
            <a:off x="197711" y="2957705"/>
            <a:ext cx="30011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VISON : </a:t>
            </a:r>
            <a:endParaRPr lang="en-US" sz="1867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67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 image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A77EB6-B763-4F5D-A099-72BC996C85FA}"/>
              </a:ext>
            </a:extLst>
          </p:cNvPr>
          <p:cNvSpPr txBox="1"/>
          <p:nvPr/>
        </p:nvSpPr>
        <p:spPr>
          <a:xfrm>
            <a:off x="1512717" y="3482119"/>
            <a:ext cx="135704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filter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4832B7-6C82-41A3-BBF0-4C3DB0D50D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7100" y="4016363"/>
            <a:ext cx="882053" cy="71192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12DCF9-A1D5-42A3-A199-356FCBC3D31E}"/>
              </a:ext>
            </a:extLst>
          </p:cNvPr>
          <p:cNvCxnSpPr/>
          <p:nvPr/>
        </p:nvCxnSpPr>
        <p:spPr>
          <a:xfrm>
            <a:off x="5118137" y="3005088"/>
            <a:ext cx="0" cy="32778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7AA0B81-FAA7-4CD9-83BA-E00A5C5D216B}"/>
              </a:ext>
            </a:extLst>
          </p:cNvPr>
          <p:cNvSpPr txBox="1"/>
          <p:nvPr/>
        </p:nvSpPr>
        <p:spPr>
          <a:xfrm>
            <a:off x="2795126" y="3408931"/>
            <a:ext cx="1786157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 checking </a:t>
            </a:r>
          </a:p>
          <a:p>
            <a:pPr algn="ctr"/>
            <a:r>
              <a:rPr lang="en-US" sz="1867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by one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61E8B2-961B-42F6-991D-505DF3D265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3361" y="4106557"/>
            <a:ext cx="882055" cy="745291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071A9D48-9B7F-458F-9961-60C4602BF70D}"/>
              </a:ext>
            </a:extLst>
          </p:cNvPr>
          <p:cNvSpPr/>
          <p:nvPr/>
        </p:nvSpPr>
        <p:spPr>
          <a:xfrm>
            <a:off x="1264625" y="4201677"/>
            <a:ext cx="327040" cy="2867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7573BFF-7FCE-45D5-BB79-BCF7E4B29351}"/>
              </a:ext>
            </a:extLst>
          </p:cNvPr>
          <p:cNvSpPr/>
          <p:nvPr/>
        </p:nvSpPr>
        <p:spPr>
          <a:xfrm>
            <a:off x="2794313" y="4270349"/>
            <a:ext cx="327040" cy="2867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B0DF3447-0E7F-4FDD-9F64-784FBA8A1BF6}"/>
              </a:ext>
            </a:extLst>
          </p:cNvPr>
          <p:cNvSpPr/>
          <p:nvPr/>
        </p:nvSpPr>
        <p:spPr>
          <a:xfrm>
            <a:off x="3519388" y="4911715"/>
            <a:ext cx="337633" cy="6190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549985-B8AB-4C5E-9D5E-BBDADECBF3A0}"/>
              </a:ext>
            </a:extLst>
          </p:cNvPr>
          <p:cNvSpPr txBox="1"/>
          <p:nvPr/>
        </p:nvSpPr>
        <p:spPr>
          <a:xfrm>
            <a:off x="2798275" y="5687949"/>
            <a:ext cx="1786157" cy="6669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spec and judgement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4F6F0A-625A-4690-ABDD-0A6B1ABACC4D}"/>
              </a:ext>
            </a:extLst>
          </p:cNvPr>
          <p:cNvSpPr txBox="1"/>
          <p:nvPr/>
        </p:nvSpPr>
        <p:spPr>
          <a:xfrm>
            <a:off x="5215809" y="3480114"/>
            <a:ext cx="3001108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image( OK ,NG)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43AB02-8B85-4B0D-BB8F-60EEC2C80D2D}"/>
              </a:ext>
            </a:extLst>
          </p:cNvPr>
          <p:cNvSpPr txBox="1"/>
          <p:nvPr/>
        </p:nvSpPr>
        <p:spPr>
          <a:xfrm>
            <a:off x="8338937" y="3387440"/>
            <a:ext cx="1528497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67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deep learning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FF6BD-7BAB-4C7E-82D1-8AB416B8B9AE}"/>
              </a:ext>
            </a:extLst>
          </p:cNvPr>
          <p:cNvSpPr txBox="1"/>
          <p:nvPr/>
        </p:nvSpPr>
        <p:spPr>
          <a:xfrm>
            <a:off x="10546842" y="3376556"/>
            <a:ext cx="1835572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FF7E2FC1-913B-4EEC-B62D-CA05A653A17F}"/>
              </a:ext>
            </a:extLst>
          </p:cNvPr>
          <p:cNvSpPr/>
          <p:nvPr/>
        </p:nvSpPr>
        <p:spPr>
          <a:xfrm>
            <a:off x="9975096" y="3519870"/>
            <a:ext cx="327040" cy="2867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1A06B14-4086-42E7-B7D8-95AC7D7DA6A6}"/>
              </a:ext>
            </a:extLst>
          </p:cNvPr>
          <p:cNvSpPr/>
          <p:nvPr/>
        </p:nvSpPr>
        <p:spPr>
          <a:xfrm>
            <a:off x="7777948" y="3544354"/>
            <a:ext cx="327040" cy="2867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4ADFA1D4-8334-42FA-9F25-93CC95CF4D74}"/>
              </a:ext>
            </a:extLst>
          </p:cNvPr>
          <p:cNvSpPr/>
          <p:nvPr/>
        </p:nvSpPr>
        <p:spPr>
          <a:xfrm>
            <a:off x="50256" y="4960420"/>
            <a:ext cx="2971784" cy="873371"/>
          </a:xfrm>
          <a:prstGeom prst="wedgeRoundRectCallout">
            <a:avLst>
              <a:gd name="adj1" fmla="val 28619"/>
              <a:gd name="adj2" fmla="val -51074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7061" indent="-237061">
              <a:buFont typeface="Arial" panose="020B0604020202020204" pitchFamily="34" charset="0"/>
              <a:buChar char="•"/>
            </a:pPr>
            <a:r>
              <a:rPr lang="en-US" sz="1333" b="1" dirty="0">
                <a:solidFill>
                  <a:schemeClr val="tx2"/>
                </a:solidFill>
              </a:rPr>
              <a:t>Difficult </a:t>
            </a:r>
            <a:r>
              <a:rPr lang="en-US" sz="1333" dirty="0">
                <a:solidFill>
                  <a:schemeClr val="tx2"/>
                </a:solidFill>
              </a:rPr>
              <a:t>apply many type NG .</a:t>
            </a:r>
          </a:p>
          <a:p>
            <a:pPr marL="237061" indent="-237061">
              <a:buFont typeface="Arial" panose="020B0604020202020204" pitchFamily="34" charset="0"/>
              <a:buChar char="•"/>
            </a:pPr>
            <a:r>
              <a:rPr lang="en-US" sz="1333" dirty="0">
                <a:solidFill>
                  <a:schemeClr val="tx2"/>
                </a:solidFill>
              </a:rPr>
              <a:t>Can’t check all  NG types </a:t>
            </a:r>
          </a:p>
          <a:p>
            <a:pPr marL="237061" indent="-237061">
              <a:buFont typeface="Arial" panose="020B0604020202020204" pitchFamily="34" charset="0"/>
              <a:buChar char="•"/>
            </a:pPr>
            <a:r>
              <a:rPr lang="en-US" sz="1333" dirty="0">
                <a:solidFill>
                  <a:schemeClr val="tx2"/>
                </a:solidFill>
              </a:rPr>
              <a:t>Specs </a:t>
            </a:r>
            <a:r>
              <a:rPr lang="en-US" sz="1333" b="1" i="1" dirty="0">
                <a:solidFill>
                  <a:schemeClr val="tx2"/>
                </a:solidFill>
              </a:rPr>
              <a:t>unstable</a:t>
            </a:r>
            <a:r>
              <a:rPr lang="en-US" sz="1333" i="1" dirty="0">
                <a:solidFill>
                  <a:schemeClr val="tx2"/>
                </a:solidFill>
              </a:rPr>
              <a:t> </a:t>
            </a:r>
            <a:r>
              <a:rPr lang="en-US" sz="1333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99645A5B-57AD-49C3-9C0B-1B351343C9D5}"/>
              </a:ext>
            </a:extLst>
          </p:cNvPr>
          <p:cNvSpPr/>
          <p:nvPr/>
        </p:nvSpPr>
        <p:spPr>
          <a:xfrm>
            <a:off x="4136031" y="4100614"/>
            <a:ext cx="1021487" cy="546476"/>
          </a:xfrm>
          <a:prstGeom prst="wedgeRoundRectCallout">
            <a:avLst>
              <a:gd name="adj1" fmla="val -67857"/>
              <a:gd name="adj2" fmla="val -2814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33" dirty="0">
                <a:solidFill>
                  <a:schemeClr val="tx2"/>
                </a:solidFill>
              </a:rPr>
              <a:t>Blob functions</a:t>
            </a:r>
          </a:p>
        </p:txBody>
      </p:sp>
    </p:spTree>
    <p:extLst>
      <p:ext uri="{BB962C8B-B14F-4D97-AF65-F5344CB8AC3E}">
        <p14:creationId xmlns:p14="http://schemas.microsoft.com/office/powerpoint/2010/main" val="575924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76E472B-EAEF-4C91-9EBF-7E87564F1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9" y="486277"/>
            <a:ext cx="1381447" cy="1600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48F2B7-A43D-4049-A286-F7EF6CB0A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034" y="478380"/>
            <a:ext cx="1296021" cy="16044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8EC5596-05F7-464D-8CE0-FDFCDEFD9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1" y="2101071"/>
            <a:ext cx="1381447" cy="16349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CDEA1F-3D08-488C-AF36-D4A996836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243" y="2131547"/>
            <a:ext cx="1192965" cy="1604447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48546A2-26F3-4948-9B5F-7735C0385C35}"/>
              </a:ext>
            </a:extLst>
          </p:cNvPr>
          <p:cNvSpPr/>
          <p:nvPr/>
        </p:nvSpPr>
        <p:spPr>
          <a:xfrm>
            <a:off x="604034" y="1286576"/>
            <a:ext cx="288741" cy="437333"/>
          </a:xfrm>
          <a:prstGeom prst="ellipse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F95E56E-EF32-49B7-984A-420E39F20B51}"/>
              </a:ext>
            </a:extLst>
          </p:cNvPr>
          <p:cNvSpPr/>
          <p:nvPr/>
        </p:nvSpPr>
        <p:spPr>
          <a:xfrm>
            <a:off x="1191409" y="2278888"/>
            <a:ext cx="190316" cy="302272"/>
          </a:xfrm>
          <a:prstGeom prst="ellipse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8D8FF0-F810-44F5-810C-FEFE25DA5D61}"/>
              </a:ext>
            </a:extLst>
          </p:cNvPr>
          <p:cNvSpPr/>
          <p:nvPr/>
        </p:nvSpPr>
        <p:spPr>
          <a:xfrm>
            <a:off x="3337709" y="2306781"/>
            <a:ext cx="190316" cy="302272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DB0F446-3041-47AA-B5E5-99F1C58AD024}"/>
              </a:ext>
            </a:extLst>
          </p:cNvPr>
          <p:cNvSpPr/>
          <p:nvPr/>
        </p:nvSpPr>
        <p:spPr>
          <a:xfrm>
            <a:off x="2865674" y="1286576"/>
            <a:ext cx="288741" cy="437333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37B8524-97F8-4DED-A950-F680D2563204}"/>
              </a:ext>
            </a:extLst>
          </p:cNvPr>
          <p:cNvSpPr/>
          <p:nvPr/>
        </p:nvSpPr>
        <p:spPr>
          <a:xfrm>
            <a:off x="1767731" y="1392389"/>
            <a:ext cx="325120" cy="22570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2D7C055-DC9F-4DBF-BBFD-41B97DBB1750}"/>
              </a:ext>
            </a:extLst>
          </p:cNvPr>
          <p:cNvSpPr/>
          <p:nvPr/>
        </p:nvSpPr>
        <p:spPr>
          <a:xfrm>
            <a:off x="1789951" y="2407896"/>
            <a:ext cx="325120" cy="22570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5B35299-0598-4B28-88D9-09089914D7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19210" y="980082"/>
            <a:ext cx="2128033" cy="1601079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54ABEE84-F51F-4C71-B563-D76D0FA99446}"/>
              </a:ext>
            </a:extLst>
          </p:cNvPr>
          <p:cNvSpPr/>
          <p:nvPr/>
        </p:nvSpPr>
        <p:spPr>
          <a:xfrm>
            <a:off x="3989805" y="1777957"/>
            <a:ext cx="325120" cy="22570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CD7CA6B6-F3E6-4161-AB66-957D647FD9CA}"/>
              </a:ext>
            </a:extLst>
          </p:cNvPr>
          <p:cNvSpPr/>
          <p:nvPr/>
        </p:nvSpPr>
        <p:spPr>
          <a:xfrm>
            <a:off x="1031949" y="3084093"/>
            <a:ext cx="1748135" cy="481747"/>
          </a:xfrm>
          <a:prstGeom prst="wedgeRoundRectCallout">
            <a:avLst>
              <a:gd name="adj1" fmla="val 12004"/>
              <a:gd name="adj2" fmla="val -32566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chemeClr val="tx2"/>
                </a:solidFill>
              </a:rPr>
              <a:t>Marking NG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868B181-3FBD-4A2E-898D-DAB08C535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1009" y="1098443"/>
            <a:ext cx="1985315" cy="1872615"/>
          </a:xfrm>
          <a:prstGeom prst="rect">
            <a:avLst/>
          </a:prstGeom>
        </p:spPr>
      </p:pic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9B3124C8-8698-401B-B2FA-1A2502BE2E3E}"/>
              </a:ext>
            </a:extLst>
          </p:cNvPr>
          <p:cNvSpPr/>
          <p:nvPr/>
        </p:nvSpPr>
        <p:spPr>
          <a:xfrm>
            <a:off x="3663456" y="103057"/>
            <a:ext cx="1956448" cy="882560"/>
          </a:xfrm>
          <a:prstGeom prst="wedgeRoundRectCallout">
            <a:avLst>
              <a:gd name="adj1" fmla="val 18033"/>
              <a:gd name="adj2" fmla="val 86926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33" dirty="0">
                <a:solidFill>
                  <a:schemeClr val="tx2"/>
                </a:solidFill>
              </a:rPr>
              <a:t>Training models with OK, NG image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5784954-D2FF-4B4E-A995-036E3D3936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830" b="15674"/>
          <a:stretch/>
        </p:blipFill>
        <p:spPr>
          <a:xfrm>
            <a:off x="4825035" y="3538602"/>
            <a:ext cx="1649856" cy="941244"/>
          </a:xfrm>
          <a:prstGeom prst="rect">
            <a:avLst/>
          </a:prstGeom>
        </p:spPr>
      </p:pic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C0F06543-1F09-4EE9-8F8B-32158648A662}"/>
              </a:ext>
            </a:extLst>
          </p:cNvPr>
          <p:cNvSpPr/>
          <p:nvPr/>
        </p:nvSpPr>
        <p:spPr>
          <a:xfrm>
            <a:off x="3759709" y="3021184"/>
            <a:ext cx="1192968" cy="728960"/>
          </a:xfrm>
          <a:prstGeom prst="wedgeRoundRectCallout">
            <a:avLst>
              <a:gd name="adj1" fmla="val 45312"/>
              <a:gd name="adj2" fmla="val 71064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33" dirty="0">
                <a:solidFill>
                  <a:schemeClr val="tx2"/>
                </a:solidFill>
              </a:rPr>
              <a:t>Export runtime  library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DE7DEB0A-6211-4187-B3AE-8ED85A95DC52}"/>
              </a:ext>
            </a:extLst>
          </p:cNvPr>
          <p:cNvSpPr/>
          <p:nvPr/>
        </p:nvSpPr>
        <p:spPr>
          <a:xfrm>
            <a:off x="7194375" y="774504"/>
            <a:ext cx="325120" cy="22570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41345F80-B023-4911-904B-7C1376225B89}"/>
              </a:ext>
            </a:extLst>
          </p:cNvPr>
          <p:cNvSpPr/>
          <p:nvPr/>
        </p:nvSpPr>
        <p:spPr>
          <a:xfrm>
            <a:off x="7564042" y="1374367"/>
            <a:ext cx="1428180" cy="481747"/>
          </a:xfrm>
          <a:prstGeom prst="wedgeRoundRectCallout">
            <a:avLst>
              <a:gd name="adj1" fmla="val 81788"/>
              <a:gd name="adj2" fmla="val 4166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rgbClr val="FF0000"/>
                </a:solidFill>
              </a:rPr>
              <a:t> MXV Design interface</a:t>
            </a:r>
          </a:p>
        </p:txBody>
      </p:sp>
      <p:sp>
        <p:nvSpPr>
          <p:cNvPr id="46" name="Speech Bubble: Rectangle with Corners Rounded 45">
            <a:extLst>
              <a:ext uri="{FF2B5EF4-FFF2-40B4-BE49-F238E27FC236}">
                <a16:creationId xmlns:a16="http://schemas.microsoft.com/office/drawing/2014/main" id="{B6712C02-E74A-4390-9DCA-98E163575EC6}"/>
              </a:ext>
            </a:extLst>
          </p:cNvPr>
          <p:cNvSpPr/>
          <p:nvPr/>
        </p:nvSpPr>
        <p:spPr>
          <a:xfrm>
            <a:off x="7991582" y="2359344"/>
            <a:ext cx="926889" cy="481747"/>
          </a:xfrm>
          <a:prstGeom prst="wedgeRoundRectCallout">
            <a:avLst>
              <a:gd name="adj1" fmla="val 63571"/>
              <a:gd name="adj2" fmla="val 75206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33" dirty="0">
                <a:solidFill>
                  <a:schemeClr val="tx2"/>
                </a:solidFill>
              </a:rPr>
              <a:t>Running 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C4B673B-220D-4B8A-9741-9BC937514B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8237" y="3006244"/>
            <a:ext cx="877497" cy="120071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4AA6CD0-B3D0-46E0-8282-F1B5B3969F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39493" y="2978108"/>
            <a:ext cx="942512" cy="126677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48F7B1F-0B79-4639-93D0-FAB845326F6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1765" r="57782" b="-4612"/>
          <a:stretch/>
        </p:blipFill>
        <p:spPr>
          <a:xfrm>
            <a:off x="10928304" y="2877624"/>
            <a:ext cx="1010909" cy="12856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81B9339-B793-41EF-B9A9-AB2FAC69DD8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67330" r="63535"/>
          <a:stretch/>
        </p:blipFill>
        <p:spPr>
          <a:xfrm>
            <a:off x="7098651" y="3068016"/>
            <a:ext cx="837032" cy="1026141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7865128-D941-4201-A523-69110295C189}"/>
              </a:ext>
            </a:extLst>
          </p:cNvPr>
          <p:cNvCxnSpPr>
            <a:cxnSpLocks/>
            <a:stCxn id="52" idx="3"/>
            <a:endCxn id="56" idx="1"/>
          </p:cNvCxnSpPr>
          <p:nvPr/>
        </p:nvCxnSpPr>
        <p:spPr>
          <a:xfrm>
            <a:off x="7935684" y="3581087"/>
            <a:ext cx="302553" cy="342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2F9BC6E-90D9-43A0-A8BB-F8FFFD0C9DF4}"/>
              </a:ext>
            </a:extLst>
          </p:cNvPr>
          <p:cNvSpPr/>
          <p:nvPr/>
        </p:nvSpPr>
        <p:spPr>
          <a:xfrm>
            <a:off x="8238237" y="3651721"/>
            <a:ext cx="354065" cy="542872"/>
          </a:xfrm>
          <a:prstGeom prst="round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B7A900F-2A11-427D-92FF-BC3C870AF364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9981344" y="3520440"/>
            <a:ext cx="946961" cy="5455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EA686C2-3155-4B33-B89F-868AFD40F1AF}"/>
              </a:ext>
            </a:extLst>
          </p:cNvPr>
          <p:cNvSpPr/>
          <p:nvPr/>
        </p:nvSpPr>
        <p:spPr>
          <a:xfrm>
            <a:off x="9627278" y="3731371"/>
            <a:ext cx="354065" cy="542872"/>
          </a:xfrm>
          <a:prstGeom prst="round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1281F82-6790-4CC2-8A9B-C094C0B9E6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830" b="15674"/>
          <a:stretch/>
        </p:blipFill>
        <p:spPr>
          <a:xfrm>
            <a:off x="10686761" y="260157"/>
            <a:ext cx="1315024" cy="75022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20C4393-E65D-46E3-892C-978DB5936AC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869" t="12397" r="3603" b="16840"/>
          <a:stretch/>
        </p:blipFill>
        <p:spPr>
          <a:xfrm>
            <a:off x="8179747" y="302107"/>
            <a:ext cx="991080" cy="783357"/>
          </a:xfrm>
          <a:prstGeom prst="rect">
            <a:avLst/>
          </a:prstGeom>
        </p:spPr>
      </p:pic>
      <p:sp>
        <p:nvSpPr>
          <p:cNvPr id="65" name="Arrow: Right 64">
            <a:extLst>
              <a:ext uri="{FF2B5EF4-FFF2-40B4-BE49-F238E27FC236}">
                <a16:creationId xmlns:a16="http://schemas.microsoft.com/office/drawing/2014/main" id="{C699F56C-23FD-435A-99AF-E30884A369EA}"/>
              </a:ext>
            </a:extLst>
          </p:cNvPr>
          <p:cNvSpPr/>
          <p:nvPr/>
        </p:nvSpPr>
        <p:spPr>
          <a:xfrm rot="2272675">
            <a:off x="8894519" y="971171"/>
            <a:ext cx="325120" cy="97724"/>
          </a:xfrm>
          <a:prstGeom prst="rightArrow">
            <a:avLst>
              <a:gd name="adj1" fmla="val 50000"/>
              <a:gd name="adj2" fmla="val 569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980AE46D-74DF-4826-8476-E4AF209DC9BD}"/>
              </a:ext>
            </a:extLst>
          </p:cNvPr>
          <p:cNvSpPr/>
          <p:nvPr/>
        </p:nvSpPr>
        <p:spPr>
          <a:xfrm rot="6918039" flipV="1">
            <a:off x="11011507" y="1099459"/>
            <a:ext cx="669491" cy="248164"/>
          </a:xfrm>
          <a:prstGeom prst="rightArrow">
            <a:avLst>
              <a:gd name="adj1" fmla="val 50000"/>
              <a:gd name="adj2" fmla="val 569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8A6ADD2-B360-4AFB-BF03-446F1BB7AA9E}"/>
              </a:ext>
            </a:extLst>
          </p:cNvPr>
          <p:cNvSpPr/>
          <p:nvPr/>
        </p:nvSpPr>
        <p:spPr>
          <a:xfrm rot="5400000">
            <a:off x="5447491" y="3096388"/>
            <a:ext cx="325120" cy="22570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026" name="Picture 2" descr="Deep Learning Basics | Cognex">
            <a:extLst>
              <a:ext uri="{FF2B5EF4-FFF2-40B4-BE49-F238E27FC236}">
                <a16:creationId xmlns:a16="http://schemas.microsoft.com/office/drawing/2014/main" id="{19DC7051-4DD0-44C8-98FC-32CFFA5BE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627" y="264572"/>
            <a:ext cx="964093" cy="68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195196DC-F5FD-4C57-B163-58F6DECCDFDD}"/>
              </a:ext>
            </a:extLst>
          </p:cNvPr>
          <p:cNvSpPr txBox="1">
            <a:spLocks/>
          </p:cNvSpPr>
          <p:nvPr/>
        </p:nvSpPr>
        <p:spPr>
          <a:xfrm>
            <a:off x="112326" y="4226871"/>
            <a:ext cx="11231948" cy="422787"/>
          </a:xfrm>
          <a:prstGeom prst="rect">
            <a:avLst/>
          </a:prstGeom>
        </p:spPr>
        <p:txBody>
          <a:bodyPr vert="horz" lIns="0" tIns="60960" rIns="0" bIns="60960" rtlCol="0" anchor="b" anchorCtr="0">
            <a:noAutofit/>
          </a:bodyPr>
          <a:lstStyle>
            <a:defPPr>
              <a:defRPr lang="en-US"/>
            </a:defPPr>
            <a:lvl1pPr>
              <a:lnSpc>
                <a:spcPts val="3300"/>
              </a:lnSpc>
              <a:spcBef>
                <a:spcPct val="0"/>
              </a:spcBef>
              <a:buNone/>
              <a:defRPr sz="1400" b="1" i="0" baseline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867" i="1" dirty="0"/>
              <a:t>3.Advantage of Deep Learning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78F8ACF-51FF-4BF9-B94C-24F186F4D5C8}"/>
              </a:ext>
            </a:extLst>
          </p:cNvPr>
          <p:cNvSpPr txBox="1"/>
          <p:nvPr/>
        </p:nvSpPr>
        <p:spPr>
          <a:xfrm>
            <a:off x="867914" y="4734569"/>
            <a:ext cx="10565844" cy="1528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at Check shape and classify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at appearance and update type of  NG.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Easy to train  and update for new models.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  type of NG in one times processing.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Easy to user, ease to training technical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F3260CA0-F021-4894-B0FB-1FAD5EF00F4B}"/>
              </a:ext>
            </a:extLst>
          </p:cNvPr>
          <p:cNvSpPr txBox="1">
            <a:spLocks/>
          </p:cNvSpPr>
          <p:nvPr/>
        </p:nvSpPr>
        <p:spPr>
          <a:xfrm>
            <a:off x="190215" y="-41304"/>
            <a:ext cx="11231948" cy="422787"/>
          </a:xfrm>
          <a:prstGeom prst="rect">
            <a:avLst/>
          </a:prstGeom>
        </p:spPr>
        <p:txBody>
          <a:bodyPr vert="horz" lIns="0" tIns="60960" rIns="0" bIns="60960" rtlCol="0" anchor="b" anchorCtr="0">
            <a:noAutofit/>
          </a:bodyPr>
          <a:lstStyle>
            <a:defPPr>
              <a:defRPr lang="en-US"/>
            </a:defPPr>
            <a:lvl1pPr>
              <a:lnSpc>
                <a:spcPts val="3300"/>
              </a:lnSpc>
              <a:spcBef>
                <a:spcPct val="0"/>
              </a:spcBef>
              <a:buNone/>
              <a:defRPr sz="1400" b="1" i="0" baseline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867" i="1" dirty="0"/>
              <a:t>Training model: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85B2D77E-3B58-4EAD-A1E8-E54DC0906CF5}"/>
              </a:ext>
            </a:extLst>
          </p:cNvPr>
          <p:cNvSpPr/>
          <p:nvPr/>
        </p:nvSpPr>
        <p:spPr>
          <a:xfrm>
            <a:off x="9291224" y="3344472"/>
            <a:ext cx="325120" cy="22570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35284FC9-DACB-2D8E-5EF1-C51B8B148A76}"/>
              </a:ext>
            </a:extLst>
          </p:cNvPr>
          <p:cNvSpPr/>
          <p:nvPr/>
        </p:nvSpPr>
        <p:spPr>
          <a:xfrm>
            <a:off x="6291471" y="3784424"/>
            <a:ext cx="5055772" cy="2774082"/>
          </a:xfrm>
          <a:prstGeom prst="irregularSeal2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Request licenses key for training</a:t>
            </a:r>
            <a:r>
              <a:rPr lang="en-US" sz="2800" b="1" dirty="0"/>
              <a:t>``</a:t>
            </a:r>
          </a:p>
        </p:txBody>
      </p:sp>
    </p:spTree>
    <p:extLst>
      <p:ext uri="{BB962C8B-B14F-4D97-AF65-F5344CB8AC3E}">
        <p14:creationId xmlns:p14="http://schemas.microsoft.com/office/powerpoint/2010/main" val="3881384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B2479-EDEB-2F51-5517-138A3EC9CE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97681-1C8B-E44B-93AE-33F91D5550F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D7EC8-DD7E-D6E1-A91D-889E09E7B89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640935"/>
            <a:ext cx="10538884" cy="1674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 , phenomenon </a:t>
            </a:r>
          </a:p>
          <a:p>
            <a:pPr marL="0" indent="0">
              <a:buNone/>
            </a:pPr>
            <a:r>
              <a:rPr lang="en-US" b="0" dirty="0"/>
              <a:t>From Molding data ( W43 ~W44) : false call rate of machine  is very high abnormal</a:t>
            </a:r>
          </a:p>
          <a:p>
            <a:pPr marL="7888288" lvl="5" indent="-171450"/>
            <a:r>
              <a:rPr lang="en-US" b="0" dirty="0"/>
              <a:t>Model 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ckt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tỉ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lệ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17%</a:t>
            </a:r>
          </a:p>
          <a:p>
            <a:pPr marL="7888288" lvl="5" indent="-171450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 6ckt  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tỉ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lệ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30%</a:t>
            </a:r>
          </a:p>
          <a:p>
            <a:pPr marL="7888288" lvl="5" indent="-171450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 8ckt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tỉ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lệ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80%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CF7CE-9B80-ABC2-B425-682B5CEF4A25}"/>
              </a:ext>
            </a:extLst>
          </p:cNvPr>
          <p:cNvSpPr txBox="1"/>
          <p:nvPr/>
        </p:nvSpPr>
        <p:spPr>
          <a:xfrm>
            <a:off x="457200" y="144347"/>
            <a:ext cx="610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II. problem 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FFE15E7-7943-8A10-430C-627BCFF1AD0C}"/>
              </a:ext>
            </a:extLst>
          </p:cNvPr>
          <p:cNvSpPr txBox="1">
            <a:spLocks/>
          </p:cNvSpPr>
          <p:nvPr/>
        </p:nvSpPr>
        <p:spPr>
          <a:xfrm>
            <a:off x="587879" y="2233238"/>
            <a:ext cx="10538884" cy="1195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4150" indent="-18415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50838" indent="-122238" algn="l" defTabSz="914400" rtl="0" eaLnBrk="1" latinLnBrk="0" hangingPunct="1">
              <a:lnSpc>
                <a:spcPts val="15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3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458788" indent="-107950" algn="l" defTabSz="914400" rtl="0" eaLnBrk="1" latinLnBrk="0" hangingPunct="1">
              <a:lnSpc>
                <a:spcPts val="15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Font typeface="System Font Regular"/>
              <a:buChar char="-"/>
              <a:tabLst/>
              <a:defRPr sz="13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687388" indent="-168275" algn="l" defTabSz="914400" rtl="0" eaLnBrk="1" latinLnBrk="0" hangingPunct="1">
              <a:lnSpc>
                <a:spcPts val="15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300" b="0" i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None/>
              <a:defRPr sz="13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/>
              <a:t> </a:t>
            </a:r>
            <a:r>
              <a:rPr lang="en-US" sz="1600" b="1" dirty="0">
                <a:latin typeface="Arial" panose="020B0604020202020204" pitchFamily="34" charset="0"/>
              </a:rPr>
              <a:t>2, Analysis</a:t>
            </a:r>
          </a:p>
          <a:p>
            <a:pPr marL="0" indent="0">
              <a:buNone/>
            </a:pPr>
            <a:r>
              <a:rPr lang="en-US" b="0" dirty="0"/>
              <a:t>False call rate increase verry high:  </a:t>
            </a:r>
            <a:r>
              <a:rPr lang="en-US" b="0" dirty="0">
                <a:solidFill>
                  <a:srgbClr val="FF0000"/>
                </a:solidFill>
              </a:rPr>
              <a:t>5% ~ 42% </a:t>
            </a:r>
            <a:r>
              <a:rPr lang="en-US" b="0" dirty="0"/>
              <a:t>( average ) .</a:t>
            </a:r>
          </a:p>
          <a:p>
            <a:pPr marL="0" indent="0">
              <a:buNone/>
            </a:pPr>
            <a:r>
              <a:rPr lang="en-US" b="0" dirty="0"/>
              <a:t> This vision system using  deep learning for  detect OK/ NG product </a:t>
            </a:r>
            <a:r>
              <a:rPr lang="en-US" b="0" dirty="0">
                <a:sym typeface="Wingdings" panose="05000000000000000000" pitchFamily="2" charset="2"/>
              </a:rPr>
              <a:t>  only classify by area check .	</a:t>
            </a:r>
            <a:r>
              <a:rPr lang="en-US" b="0" dirty="0"/>
              <a:t> </a:t>
            </a:r>
            <a:endParaRPr lang="en-US" sz="1600" b="0" dirty="0"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26DC67-0441-3448-9FA5-9613397E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895" y="3504390"/>
            <a:ext cx="4539597" cy="20684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5F3DA2-225C-67E2-B1CD-7F0BD017F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79" y="3579780"/>
            <a:ext cx="4987292" cy="20684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F8CD7BB-8F6F-AC99-EA56-F505BD3D0A8E}"/>
              </a:ext>
            </a:extLst>
          </p:cNvPr>
          <p:cNvSpPr txBox="1"/>
          <p:nvPr/>
        </p:nvSpPr>
        <p:spPr>
          <a:xfrm>
            <a:off x="1705652" y="5648270"/>
            <a:ext cx="275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CAM1 – master image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63C494-B4AB-FAE4-CF23-D41A07F68AC9}"/>
              </a:ext>
            </a:extLst>
          </p:cNvPr>
          <p:cNvSpPr txBox="1"/>
          <p:nvPr/>
        </p:nvSpPr>
        <p:spPr>
          <a:xfrm>
            <a:off x="7452821" y="5648270"/>
            <a:ext cx="275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CAM1 – NG image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5DFBA4-B55D-9EB8-D4EF-21847A373140}"/>
              </a:ext>
            </a:extLst>
          </p:cNvPr>
          <p:cNvSpPr/>
          <p:nvPr/>
        </p:nvSpPr>
        <p:spPr>
          <a:xfrm>
            <a:off x="6377296" y="3636604"/>
            <a:ext cx="363197" cy="271610"/>
          </a:xfrm>
          <a:prstGeom prst="ellipse">
            <a:avLst/>
          </a:prstGeom>
          <a:noFill/>
          <a:ln w="28575">
            <a:solidFill>
              <a:srgbClr val="AC0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DADFD91-1B15-F0E2-B097-4CC6C7C90B8D}"/>
              </a:ext>
            </a:extLst>
          </p:cNvPr>
          <p:cNvSpPr/>
          <p:nvPr/>
        </p:nvSpPr>
        <p:spPr>
          <a:xfrm>
            <a:off x="7271222" y="3488349"/>
            <a:ext cx="1983873" cy="271610"/>
          </a:xfrm>
          <a:prstGeom prst="ellipse">
            <a:avLst/>
          </a:prstGeom>
          <a:noFill/>
          <a:ln w="28575">
            <a:solidFill>
              <a:srgbClr val="AC0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C3F076-BB62-C90F-FEDD-160CDC321C6B}"/>
              </a:ext>
            </a:extLst>
          </p:cNvPr>
          <p:cNvSpPr/>
          <p:nvPr/>
        </p:nvSpPr>
        <p:spPr>
          <a:xfrm>
            <a:off x="9436694" y="3599658"/>
            <a:ext cx="363197" cy="271610"/>
          </a:xfrm>
          <a:prstGeom prst="ellipse">
            <a:avLst/>
          </a:prstGeom>
          <a:noFill/>
          <a:ln w="28575">
            <a:solidFill>
              <a:srgbClr val="AC0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B96D811-EA9C-C742-E990-DF2FFA885522}"/>
              </a:ext>
            </a:extLst>
          </p:cNvPr>
          <p:cNvSpPr/>
          <p:nvPr/>
        </p:nvSpPr>
        <p:spPr>
          <a:xfrm>
            <a:off x="10735295" y="4478220"/>
            <a:ext cx="363197" cy="271610"/>
          </a:xfrm>
          <a:prstGeom prst="ellipse">
            <a:avLst/>
          </a:prstGeom>
          <a:noFill/>
          <a:ln w="28575">
            <a:solidFill>
              <a:srgbClr val="AC0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A11A5EA4-8F2F-6952-62E8-35F472661883}"/>
              </a:ext>
            </a:extLst>
          </p:cNvPr>
          <p:cNvSpPr/>
          <p:nvPr/>
        </p:nvSpPr>
        <p:spPr>
          <a:xfrm>
            <a:off x="6840917" y="4341679"/>
            <a:ext cx="701574" cy="649480"/>
          </a:xfrm>
          <a:prstGeom prst="wedgeRectCallout">
            <a:avLst>
              <a:gd name="adj1" fmla="val 136300"/>
              <a:gd name="adj2" fmla="val -12829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area</a:t>
            </a:r>
          </a:p>
        </p:txBody>
      </p:sp>
    </p:spTree>
    <p:extLst>
      <p:ext uri="{BB962C8B-B14F-4D97-AF65-F5344CB8AC3E}">
        <p14:creationId xmlns:p14="http://schemas.microsoft.com/office/powerpoint/2010/main" val="3447783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7BC5DA-DCC8-D73D-C1C1-BCE535D5F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97681-1C8B-E44B-93AE-33F91D5550F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C3D68-385C-5C9F-3050-B09C59B1E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021" y="431911"/>
            <a:ext cx="3496033" cy="1732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5570A-86E7-8C27-E1C1-22843C4F8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55" y="431911"/>
            <a:ext cx="3497355" cy="17328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418F8D-B277-CD3D-E3BD-B39718475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54" y="2894838"/>
            <a:ext cx="3421675" cy="19005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3EF62F-65C6-4F9E-3BA1-B6E0B81F4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927" y="3135618"/>
            <a:ext cx="3496033" cy="19005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3B088E-704C-B11A-8456-991174E142AF}"/>
              </a:ext>
            </a:extLst>
          </p:cNvPr>
          <p:cNvSpPr txBox="1"/>
          <p:nvPr/>
        </p:nvSpPr>
        <p:spPr>
          <a:xfrm>
            <a:off x="1259685" y="4947626"/>
            <a:ext cx="275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CAM3 – master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1DFE72-1974-1BED-F4BD-31AE7C163825}"/>
              </a:ext>
            </a:extLst>
          </p:cNvPr>
          <p:cNvSpPr txBox="1"/>
          <p:nvPr/>
        </p:nvSpPr>
        <p:spPr>
          <a:xfrm>
            <a:off x="1101716" y="2510377"/>
            <a:ext cx="275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CAM2 – master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E0F160-6C85-A5D4-8531-6208F82DDDC7}"/>
              </a:ext>
            </a:extLst>
          </p:cNvPr>
          <p:cNvSpPr txBox="1"/>
          <p:nvPr/>
        </p:nvSpPr>
        <p:spPr>
          <a:xfrm>
            <a:off x="7051553" y="2536482"/>
            <a:ext cx="275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CAM2 – NG image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AD2862-B1AA-E4B2-8F30-1D2A51CBC51E}"/>
              </a:ext>
            </a:extLst>
          </p:cNvPr>
          <p:cNvSpPr txBox="1"/>
          <p:nvPr/>
        </p:nvSpPr>
        <p:spPr>
          <a:xfrm>
            <a:off x="7187002" y="4856980"/>
            <a:ext cx="275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CAM3 – NG image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DFA3DFD-29DB-8066-443B-25FEA8688D19}"/>
              </a:ext>
            </a:extLst>
          </p:cNvPr>
          <p:cNvSpPr/>
          <p:nvPr/>
        </p:nvSpPr>
        <p:spPr>
          <a:xfrm>
            <a:off x="6789793" y="3087453"/>
            <a:ext cx="363197" cy="271610"/>
          </a:xfrm>
          <a:prstGeom prst="ellipse">
            <a:avLst/>
          </a:prstGeom>
          <a:noFill/>
          <a:ln w="28575">
            <a:solidFill>
              <a:srgbClr val="AC0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C90935E7-D62B-45D5-E2D4-6CA95D1CDB6D}"/>
              </a:ext>
            </a:extLst>
          </p:cNvPr>
          <p:cNvSpPr/>
          <p:nvPr/>
        </p:nvSpPr>
        <p:spPr>
          <a:xfrm>
            <a:off x="10167102" y="402236"/>
            <a:ext cx="701574" cy="649480"/>
          </a:xfrm>
          <a:prstGeom prst="wedgeRectCallout">
            <a:avLst>
              <a:gd name="adj1" fmla="val -161564"/>
              <a:gd name="adj2" fmla="val 3336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area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7261FFE-6AC2-D2C1-B487-C689C80FFB74}"/>
              </a:ext>
            </a:extLst>
          </p:cNvPr>
          <p:cNvSpPr/>
          <p:nvPr/>
        </p:nvSpPr>
        <p:spPr>
          <a:xfrm>
            <a:off x="9219519" y="425800"/>
            <a:ext cx="206148" cy="625916"/>
          </a:xfrm>
          <a:prstGeom prst="ellipse">
            <a:avLst/>
          </a:prstGeom>
          <a:noFill/>
          <a:ln w="28575">
            <a:solidFill>
              <a:srgbClr val="AC0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2F771F-3B63-4147-B2AD-2B58E079474C}"/>
              </a:ext>
            </a:extLst>
          </p:cNvPr>
          <p:cNvSpPr/>
          <p:nvPr/>
        </p:nvSpPr>
        <p:spPr>
          <a:xfrm>
            <a:off x="8441396" y="3901986"/>
            <a:ext cx="381438" cy="533546"/>
          </a:xfrm>
          <a:prstGeom prst="ellipse">
            <a:avLst/>
          </a:prstGeom>
          <a:noFill/>
          <a:ln w="28575">
            <a:solidFill>
              <a:srgbClr val="AC0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5DBD058-75EC-67A7-B8C5-F86E10529D8C}"/>
              </a:ext>
            </a:extLst>
          </p:cNvPr>
          <p:cNvSpPr/>
          <p:nvPr/>
        </p:nvSpPr>
        <p:spPr>
          <a:xfrm>
            <a:off x="6904775" y="1942716"/>
            <a:ext cx="224838" cy="281472"/>
          </a:xfrm>
          <a:prstGeom prst="ellipse">
            <a:avLst/>
          </a:prstGeom>
          <a:noFill/>
          <a:ln w="28575">
            <a:solidFill>
              <a:srgbClr val="AC0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85DC39-9132-9E3D-9829-F1FB1E837FFA}"/>
              </a:ext>
            </a:extLst>
          </p:cNvPr>
          <p:cNvSpPr/>
          <p:nvPr/>
        </p:nvSpPr>
        <p:spPr>
          <a:xfrm>
            <a:off x="7438019" y="425800"/>
            <a:ext cx="475350" cy="625916"/>
          </a:xfrm>
          <a:prstGeom prst="ellipse">
            <a:avLst/>
          </a:prstGeom>
          <a:noFill/>
          <a:ln w="28575">
            <a:solidFill>
              <a:srgbClr val="AC0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7E4F25E-E328-C4B0-7FC7-C9925FE2673D}"/>
              </a:ext>
            </a:extLst>
          </p:cNvPr>
          <p:cNvSpPr txBox="1">
            <a:spLocks/>
          </p:cNvSpPr>
          <p:nvPr/>
        </p:nvSpPr>
        <p:spPr>
          <a:xfrm>
            <a:off x="1502614" y="5407951"/>
            <a:ext cx="10538884" cy="1195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4150" indent="-18415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50838" indent="-122238" algn="l" defTabSz="914400" rtl="0" eaLnBrk="1" latinLnBrk="0" hangingPunct="1">
              <a:lnSpc>
                <a:spcPts val="15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3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458788" indent="-107950" algn="l" defTabSz="914400" rtl="0" eaLnBrk="1" latinLnBrk="0" hangingPunct="1">
              <a:lnSpc>
                <a:spcPts val="15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Font typeface="System Font Regular"/>
              <a:buChar char="-"/>
              <a:tabLst/>
              <a:defRPr sz="13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687388" indent="-168275" algn="l" defTabSz="914400" rtl="0" eaLnBrk="1" latinLnBrk="0" hangingPunct="1">
              <a:lnSpc>
                <a:spcPts val="15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300" b="0" i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None/>
              <a:defRPr sz="13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è"/>
            </a:pPr>
            <a:r>
              <a:rPr lang="en-US" b="0" dirty="0">
                <a:sym typeface="Wingdings" panose="05000000000000000000" pitchFamily="2" charset="2"/>
              </a:rPr>
              <a:t>Conclusion :  all false call point detect  by deep learning vision system is small, they came from  production conditions.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b="0" dirty="0">
                <a:sym typeface="Wingdings" panose="05000000000000000000" pitchFamily="2" charset="2"/>
              </a:rPr>
              <a:t> need to update new  condition of model training .	</a:t>
            </a:r>
            <a:r>
              <a:rPr lang="en-US" b="0" dirty="0"/>
              <a:t> </a:t>
            </a:r>
            <a:endParaRPr lang="en-US" sz="1600" b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786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49C-17BB-B011-FE85-3D57172E7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492"/>
            <a:ext cx="10538884" cy="325268"/>
          </a:xfrm>
        </p:spPr>
        <p:txBody>
          <a:bodyPr/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III. Proposal solution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85663-2ABE-13B6-E11C-284CCF618C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97681-1C8B-E44B-93AE-33F91D5550F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62E4535-5257-C0A1-BCA7-ACAE2E03DE08}"/>
              </a:ext>
            </a:extLst>
          </p:cNvPr>
          <p:cNvSpPr txBox="1">
            <a:spLocks/>
          </p:cNvSpPr>
          <p:nvPr/>
        </p:nvSpPr>
        <p:spPr>
          <a:xfrm>
            <a:off x="647700" y="741948"/>
            <a:ext cx="10538884" cy="4971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4150" indent="-18415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50838" indent="-122238" algn="l" defTabSz="914400" rtl="0" eaLnBrk="1" latinLnBrk="0" hangingPunct="1">
              <a:lnSpc>
                <a:spcPts val="15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3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458788" indent="-107950" algn="l" defTabSz="914400" rtl="0" eaLnBrk="1" latinLnBrk="0" hangingPunct="1">
              <a:lnSpc>
                <a:spcPts val="15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Font typeface="System Font Regular"/>
              <a:buChar char="-"/>
              <a:tabLst/>
              <a:defRPr sz="13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687388" indent="-168275" algn="l" defTabSz="914400" rtl="0" eaLnBrk="1" latinLnBrk="0" hangingPunct="1">
              <a:lnSpc>
                <a:spcPts val="15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300" b="0" i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None/>
              <a:defRPr sz="13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è"/>
            </a:pPr>
            <a:r>
              <a:rPr lang="en-US" b="0" dirty="0">
                <a:sym typeface="Wingdings" panose="05000000000000000000" pitchFamily="2" charset="2"/>
              </a:rPr>
              <a:t>Machine have to update new conditions of sample product follow slide 4  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0" dirty="0">
                <a:sym typeface="Wingdings" panose="05000000000000000000" pitchFamily="2" charset="2"/>
              </a:rPr>
              <a:t>	</a:t>
            </a:r>
            <a:r>
              <a:rPr lang="en-US" b="0" dirty="0"/>
              <a:t> </a:t>
            </a:r>
            <a:endParaRPr lang="en-US" sz="1600" b="0" dirty="0">
              <a:latin typeface="Arial" panose="020B0604020202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0F5F103-B0E1-490B-DB53-E6ADBCF96475}"/>
              </a:ext>
            </a:extLst>
          </p:cNvPr>
          <p:cNvSpPr txBox="1">
            <a:spLocks/>
          </p:cNvSpPr>
          <p:nvPr/>
        </p:nvSpPr>
        <p:spPr>
          <a:xfrm>
            <a:off x="647700" y="1453329"/>
            <a:ext cx="10538884" cy="4971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4150" indent="-18415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50838" indent="-122238" algn="l" defTabSz="914400" rtl="0" eaLnBrk="1" latinLnBrk="0" hangingPunct="1">
              <a:lnSpc>
                <a:spcPts val="15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3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458788" indent="-107950" algn="l" defTabSz="914400" rtl="0" eaLnBrk="1" latinLnBrk="0" hangingPunct="1">
              <a:lnSpc>
                <a:spcPts val="15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Font typeface="System Font Regular"/>
              <a:buChar char="-"/>
              <a:tabLst/>
              <a:defRPr sz="13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687388" indent="-168275" algn="l" defTabSz="914400" rtl="0" eaLnBrk="1" latinLnBrk="0" hangingPunct="1">
              <a:lnSpc>
                <a:spcPts val="15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300" b="0" i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None/>
              <a:defRPr sz="13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0" dirty="0">
                <a:sym typeface="Wingdings" panose="05000000000000000000" pitchFamily="2" charset="2"/>
              </a:rPr>
              <a:t>Solution comparisons :	</a:t>
            </a:r>
            <a:r>
              <a:rPr lang="en-US" b="0" dirty="0"/>
              <a:t> </a:t>
            </a:r>
            <a:endParaRPr lang="en-US" sz="1600" b="0" dirty="0">
              <a:latin typeface="Arial" panose="020B0604020202020204" pitchFamily="3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38E7D81-AA5C-C2ED-710C-705752D62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920542"/>
              </p:ext>
            </p:extLst>
          </p:nvPr>
        </p:nvGraphicFramePr>
        <p:xfrm>
          <a:off x="647700" y="1780997"/>
          <a:ext cx="11384780" cy="417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207">
                  <a:extLst>
                    <a:ext uri="{9D8B030D-6E8A-4147-A177-3AD203B41FA5}">
                      <a16:colId xmlns:a16="http://schemas.microsoft.com/office/drawing/2014/main" val="2686112892"/>
                    </a:ext>
                  </a:extLst>
                </a:gridCol>
                <a:gridCol w="1108319">
                  <a:extLst>
                    <a:ext uri="{9D8B030D-6E8A-4147-A177-3AD203B41FA5}">
                      <a16:colId xmlns:a16="http://schemas.microsoft.com/office/drawing/2014/main" val="3160630574"/>
                    </a:ext>
                  </a:extLst>
                </a:gridCol>
                <a:gridCol w="2914116">
                  <a:extLst>
                    <a:ext uri="{9D8B030D-6E8A-4147-A177-3AD203B41FA5}">
                      <a16:colId xmlns:a16="http://schemas.microsoft.com/office/drawing/2014/main" val="3693208"/>
                    </a:ext>
                  </a:extLst>
                </a:gridCol>
                <a:gridCol w="2965391">
                  <a:extLst>
                    <a:ext uri="{9D8B030D-6E8A-4147-A177-3AD203B41FA5}">
                      <a16:colId xmlns:a16="http://schemas.microsoft.com/office/drawing/2014/main" val="3525304034"/>
                    </a:ext>
                  </a:extLst>
                </a:gridCol>
                <a:gridCol w="2751747">
                  <a:extLst>
                    <a:ext uri="{9D8B030D-6E8A-4147-A177-3AD203B41FA5}">
                      <a16:colId xmlns:a16="http://schemas.microsoft.com/office/drawing/2014/main" val="3803404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No./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Cost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Time support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Advantage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Disadvantage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083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1.Order new license key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Very high 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 ~2k$ / year)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3w order . 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on line support  in out plan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Online support for production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Support grow up vision team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Have Key for testing new project 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If using long time cost is no too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-High cost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09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 Call service from maker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At less 2 day from trouble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- Low cost / 1 times support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0325" indent="-60325">
                        <a:buFontTx/>
                        <a:buChar char="-"/>
                        <a:tabLst>
                          <a:tab pos="282575" algn="l"/>
                        </a:tabLs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Take long time stop line for support .</a:t>
                      </a:r>
                    </a:p>
                    <a:p>
                      <a:pPr marL="60325" indent="-60325">
                        <a:buFontTx/>
                        <a:buChar char="-"/>
                        <a:tabLst>
                          <a:tab pos="282575" algn="l"/>
                        </a:tabLs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Depend on maker / project</a:t>
                      </a:r>
                    </a:p>
                    <a:p>
                      <a:pPr marL="60325" indent="-60325">
                        <a:buFontTx/>
                        <a:buChar char="-"/>
                        <a:tabLst>
                          <a:tab pos="282575" algn="l"/>
                        </a:tabLs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Not high level securities.</a:t>
                      </a:r>
                    </a:p>
                    <a:p>
                      <a:pPr marL="60325" indent="-60325">
                        <a:buFontTx/>
                        <a:buChar char="-"/>
                        <a:tabLst>
                          <a:tab pos="282575" algn="l"/>
                        </a:tabLs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If using many time support total cost also high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-No have training for update new technology of MXV team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8810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983487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Molex Color Theme 02_2021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EA0437"/>
      </a:accent1>
      <a:accent2>
        <a:srgbClr val="00587C"/>
      </a:accent2>
      <a:accent3>
        <a:srgbClr val="63C7B7"/>
      </a:accent3>
      <a:accent4>
        <a:srgbClr val="597E92"/>
      </a:accent4>
      <a:accent5>
        <a:srgbClr val="0099D8"/>
      </a:accent5>
      <a:accent6>
        <a:srgbClr val="FFDA00"/>
      </a:accent6>
      <a:hlink>
        <a:srgbClr val="0034D8"/>
      </a:hlink>
      <a:folHlink>
        <a:srgbClr val="EA04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8A6AC4BD-0A36-1941-B95C-454811CBFDA3}" vid="{13ABD946-831A-DE48-BB7A-E655860132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E76083E68C544AA9D3C3FF8A0096B2" ma:contentTypeVersion="8" ma:contentTypeDescription="Create a new document." ma:contentTypeScope="" ma:versionID="bbea0ee2a5f1debc96bc4c29471dfc7e">
  <xsd:schema xmlns:xsd="http://www.w3.org/2001/XMLSchema" xmlns:xs="http://www.w3.org/2001/XMLSchema" xmlns:p="http://schemas.microsoft.com/office/2006/metadata/properties" xmlns:ns2="3e86cd4c-27e3-4aad-9cfc-628401b3ec9a" xmlns:ns3="59ab0ef1-f93b-4a5d-9cf0-d79699b219a3" targetNamespace="http://schemas.microsoft.com/office/2006/metadata/properties" ma:root="true" ma:fieldsID="7f9f095b59d1b09c7a653f1f7ec86c7d" ns2:_="" ns3:_="">
    <xsd:import namespace="3e86cd4c-27e3-4aad-9cfc-628401b3ec9a"/>
    <xsd:import namespace="59ab0ef1-f93b-4a5d-9cf0-d79699b219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6cd4c-27e3-4aad-9cfc-628401b3ec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ab0ef1-f93b-4a5d-9cf0-d79699b219a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B11650-3389-473F-8840-B7F4D68C51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310882-9EF2-4938-915F-9FBF57439B99}">
  <ds:schemaRefs>
    <ds:schemaRef ds:uri="85af60fc-257f-4dab-a957-2f94390df6dc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f24f927b-12b6-480f-b5ca-78de793924e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F3F153A-6FF7-4F65-A608-87BC964645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6cd4c-27e3-4aad-9cfc-628401b3ec9a"/>
    <ds:schemaRef ds:uri="59ab0ef1-f93b-4a5d-9cf0-d79699b219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</Template>
  <TotalTime>4487</TotalTime>
  <Words>532</Words>
  <Application>Microsoft Office PowerPoint</Application>
  <PresentationFormat>Widescreen</PresentationFormat>
  <Paragraphs>95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System Font Regular</vt:lpstr>
      <vt:lpstr>Arial</vt:lpstr>
      <vt:lpstr>Calibri</vt:lpstr>
      <vt:lpstr>Tahoma</vt:lpstr>
      <vt:lpstr>Times New Roman</vt:lpstr>
      <vt:lpstr>Wingdings</vt:lpstr>
      <vt:lpstr>Custom Design</vt:lpstr>
      <vt:lpstr>MXV- PY (image processing program ) </vt:lpstr>
      <vt:lpstr>  </vt:lpstr>
      <vt:lpstr>PowerPoint Presentation</vt:lpstr>
      <vt:lpstr>PowerPoint Presentation</vt:lpstr>
      <vt:lpstr>PowerPoint Presentation</vt:lpstr>
      <vt:lpstr>PowerPoint Presentation</vt:lpstr>
      <vt:lpstr>III. Proposal 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 of presentation up to three  lines</dc:title>
  <dc:creator>Trinh Xuan Trung</dc:creator>
  <cp:lastModifiedBy>Trinh Xuan Trung</cp:lastModifiedBy>
  <cp:revision>49</cp:revision>
  <cp:lastPrinted>2020-11-04T22:10:19Z</cp:lastPrinted>
  <dcterms:created xsi:type="dcterms:W3CDTF">2021-07-20T09:54:47Z</dcterms:created>
  <dcterms:modified xsi:type="dcterms:W3CDTF">2022-11-14T03:41:04Z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0x01010035E76083E68C544AA9D3C3FF8A0096B2</vt:lpwstr>
  </property>
</Properties>
</file>